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65" r:id="rId3"/>
    <p:sldId id="287" r:id="rId4"/>
    <p:sldId id="274" r:id="rId5"/>
    <p:sldId id="288" r:id="rId6"/>
    <p:sldId id="289" r:id="rId7"/>
    <p:sldId id="290" r:id="rId8"/>
    <p:sldId id="291" r:id="rId9"/>
    <p:sldId id="292" r:id="rId10"/>
    <p:sldId id="282" r:id="rId11"/>
    <p:sldId id="286" r:id="rId12"/>
    <p:sldId id="294" r:id="rId13"/>
    <p:sldId id="285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20"/>
    <p:restoredTop sz="94601"/>
  </p:normalViewPr>
  <p:slideViewPr>
    <p:cSldViewPr snapToGrid="0">
      <p:cViewPr varScale="1">
        <p:scale>
          <a:sx n="104" d="100"/>
          <a:sy n="104" d="100"/>
        </p:scale>
        <p:origin x="2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512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208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88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45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60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61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7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32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78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82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819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3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6F2B51C-9578-EB41-A17E-FFF9D491A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4E9CAEA-4CF4-D249-8127-CD2FA2018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85">
              <a:extLst>
                <a:ext uri="{FF2B5EF4-FFF2-40B4-BE49-F238E27FC236}">
                  <a16:creationId xmlns:a16="http://schemas.microsoft.com/office/drawing/2014/main" id="{E51EDD93-C3A3-DF47-BCFC-43B049E3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86">
              <a:extLst>
                <a:ext uri="{FF2B5EF4-FFF2-40B4-BE49-F238E27FC236}">
                  <a16:creationId xmlns:a16="http://schemas.microsoft.com/office/drawing/2014/main" id="{D574DB0D-896A-D649-89B1-33753E1D46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87">
              <a:extLst>
                <a:ext uri="{FF2B5EF4-FFF2-40B4-BE49-F238E27FC236}">
                  <a16:creationId xmlns:a16="http://schemas.microsoft.com/office/drawing/2014/main" id="{62256DD9-FEA3-4A40-80D1-B33F0FF15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88">
              <a:extLst>
                <a:ext uri="{FF2B5EF4-FFF2-40B4-BE49-F238E27FC236}">
                  <a16:creationId xmlns:a16="http://schemas.microsoft.com/office/drawing/2014/main" id="{534E9839-EAD7-3C49-8D10-E4BFE0820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89">
              <a:extLst>
                <a:ext uri="{FF2B5EF4-FFF2-40B4-BE49-F238E27FC236}">
                  <a16:creationId xmlns:a16="http://schemas.microsoft.com/office/drawing/2014/main" id="{DDFC3FA6-9BB5-A34E-9337-A2E9A1EED9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 97">
              <a:extLst>
                <a:ext uri="{FF2B5EF4-FFF2-40B4-BE49-F238E27FC236}">
                  <a16:creationId xmlns:a16="http://schemas.microsoft.com/office/drawing/2014/main" id="{45000D9E-4AD7-5A4F-8E99-302F388C8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B21731F-0DAB-1D86-2A8E-1347D9A84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3369" y="238836"/>
            <a:ext cx="7450125" cy="17998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noProof="1">
                <a:solidFill>
                  <a:schemeClr val="accent2"/>
                </a:solidFill>
                <a:latin typeface="Aptos" panose="020B0004020202020204" pitchFamily="34" charset="0"/>
              </a:rPr>
              <a:t>Valutazione e intelligenza artificiale in chiave di pari opportunità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F34F338-93AD-EE9D-CD78-F6A3590B6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5510" y="2038715"/>
            <a:ext cx="7247670" cy="1720774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b="1" noProof="1">
                <a:solidFill>
                  <a:schemeClr val="accent2"/>
                </a:solidFill>
                <a:latin typeface="Aptos" panose="020B0004020202020204" pitchFamily="34" charset="0"/>
              </a:rPr>
              <a:t>Intelligenza artificiale in chiave di genere per un’equa declinazione e valutazione di politiche e iniziative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C8383-4FB5-D291-2266-2BF0EB6B54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56" r="43423" b="-2"/>
          <a:stretch>
            <a:fillRect/>
          </a:stretch>
        </p:blipFill>
        <p:spPr>
          <a:xfrm>
            <a:off x="20" y="1"/>
            <a:ext cx="4173349" cy="685799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39752" y="6087110"/>
            <a:ext cx="688374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17D653-4394-ECA5-95DF-A594C0FF198C}"/>
              </a:ext>
            </a:extLst>
          </p:cNvPr>
          <p:cNvSpPr txBox="1"/>
          <p:nvPr/>
        </p:nvSpPr>
        <p:spPr>
          <a:xfrm>
            <a:off x="6186541" y="4284663"/>
            <a:ext cx="33328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3600" dirty="0">
                <a:solidFill>
                  <a:schemeClr val="accent2"/>
                </a:solidFill>
                <a:latin typeface="Aptos" panose="020B0004020202020204" pitchFamily="34" charset="0"/>
              </a:rPr>
              <a:t>Monica Cerutti </a:t>
            </a:r>
            <a:endParaRPr lang="it-IT" sz="3600" b="1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3600" dirty="0">
                <a:solidFill>
                  <a:schemeClr val="accent2"/>
                </a:solidFill>
                <a:latin typeface="Aptos" panose="020B0004020202020204" pitchFamily="34" charset="0"/>
              </a:rPr>
              <a:t>30 marzo 2026</a:t>
            </a:r>
          </a:p>
        </p:txBody>
      </p:sp>
    </p:spTree>
    <p:extLst>
      <p:ext uri="{BB962C8B-B14F-4D97-AF65-F5344CB8AC3E}">
        <p14:creationId xmlns:p14="http://schemas.microsoft.com/office/powerpoint/2010/main" val="116931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570A21-DE58-FBAD-604C-4D66696D0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7BAAC49-C1F3-C670-A256-41F49825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676" y="281449"/>
            <a:ext cx="5625796" cy="658100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400" noProof="1">
                <a:solidFill>
                  <a:schemeClr val="accent2"/>
                </a:solidFill>
                <a:latin typeface="Aptos" panose="020B0004020202020204" pitchFamily="34" charset="0"/>
              </a:rPr>
              <a:t>Chi sono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186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D251E3-961F-2440-B872-1D266718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5558ED88-23E3-3941-8644-676CD732E7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22">
              <a:extLst>
                <a:ext uri="{FF2B5EF4-FFF2-40B4-BE49-F238E27FC236}">
                  <a16:creationId xmlns:a16="http://schemas.microsoft.com/office/drawing/2014/main" id="{24B1447F-72DA-384E-9D7D-C33A13EF4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23">
              <a:extLst>
                <a:ext uri="{FF2B5EF4-FFF2-40B4-BE49-F238E27FC236}">
                  <a16:creationId xmlns:a16="http://schemas.microsoft.com/office/drawing/2014/main" id="{86089DDC-F160-E24D-A726-0082953C0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1A211FA8-50B3-3C4E-A234-1580EA200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25">
              <a:extLst>
                <a:ext uri="{FF2B5EF4-FFF2-40B4-BE49-F238E27FC236}">
                  <a16:creationId xmlns:a16="http://schemas.microsoft.com/office/drawing/2014/main" id="{6A73788D-F322-0047-BF9E-A8E69D845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6">
              <a:extLst>
                <a:ext uri="{FF2B5EF4-FFF2-40B4-BE49-F238E27FC236}">
                  <a16:creationId xmlns:a16="http://schemas.microsoft.com/office/drawing/2014/main" id="{7E90A8A1-A164-EA41-86BB-166893179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894343D-4C51-384E-BEC6-1517A940C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Google Shape;327;p4">
            <a:extLst>
              <a:ext uri="{FF2B5EF4-FFF2-40B4-BE49-F238E27FC236}">
                <a16:creationId xmlns:a16="http://schemas.microsoft.com/office/drawing/2014/main" id="{72DD2365-961C-F43A-9D03-FA876F5C7DC2}"/>
              </a:ext>
            </a:extLst>
          </p:cNvPr>
          <p:cNvSpPr/>
          <p:nvPr/>
        </p:nvSpPr>
        <p:spPr>
          <a:xfrm>
            <a:off x="7799371" y="1428989"/>
            <a:ext cx="3373668" cy="3248450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t="-11111" b="-1111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AE14C33B-FB6C-BE74-AEA3-F3FA18C86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722" y="340980"/>
            <a:ext cx="7387814" cy="571065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11200" dirty="0">
                <a:solidFill>
                  <a:schemeClr val="accent2"/>
                </a:solidFill>
                <a:latin typeface="Aptos" panose="020B0004020202020204" pitchFamily="34" charset="0"/>
              </a:rPr>
              <a:t>Esperta di innovazione digitale e Intelligenza Artificiale</a:t>
            </a:r>
          </a:p>
          <a:p>
            <a:pPr marL="0" indent="0">
              <a:buNone/>
            </a:pPr>
            <a:endParaRPr lang="it-IT" sz="112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it-IT" sz="11200" dirty="0">
                <a:solidFill>
                  <a:schemeClr val="accent2"/>
                </a:solidFill>
                <a:latin typeface="Aptos" panose="020B0004020202020204" pitchFamily="34" charset="0"/>
              </a:rPr>
              <a:t>Assessora Regione Piemonte 2014-2019</a:t>
            </a:r>
          </a:p>
          <a:p>
            <a:pPr marL="0" indent="0">
              <a:buNone/>
            </a:pPr>
            <a:endParaRPr lang="it-IT" sz="112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it-IT" sz="11200" dirty="0">
                <a:solidFill>
                  <a:schemeClr val="accent2"/>
                </a:solidFill>
                <a:latin typeface="Aptos" panose="020B0004020202020204" pitchFamily="34" charset="0"/>
              </a:rPr>
              <a:t>Componente del gruppo di ricerca Comunità e territori digitali del Dipartimento di Informatica dell’Università di Torino</a:t>
            </a:r>
          </a:p>
          <a:p>
            <a:pPr marL="0" indent="0">
              <a:buNone/>
            </a:pPr>
            <a:endParaRPr lang="it-IT" sz="112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it-IT" sz="11200" dirty="0">
                <a:solidFill>
                  <a:schemeClr val="accent2"/>
                </a:solidFill>
                <a:latin typeface="Aptos" panose="020B0004020202020204" pitchFamily="34" charset="0"/>
              </a:rPr>
              <a:t>Socia fondatrice e Segretaria Generale UN Women </a:t>
            </a:r>
            <a:r>
              <a:rPr lang="it-IT" sz="11200" dirty="0" err="1">
                <a:solidFill>
                  <a:schemeClr val="accent2"/>
                </a:solidFill>
                <a:latin typeface="Aptos" panose="020B0004020202020204" pitchFamily="34" charset="0"/>
              </a:rPr>
              <a:t>Italy</a:t>
            </a:r>
            <a:endParaRPr lang="it-IT" sz="112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it-IT" sz="112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it-IT" sz="11200" dirty="0">
                <a:solidFill>
                  <a:schemeClr val="accent2"/>
                </a:solidFill>
                <a:latin typeface="Aptos" panose="020B0004020202020204" pitchFamily="34" charset="0"/>
              </a:rPr>
              <a:t>Ambassador Donne 4.0 e Women in AI </a:t>
            </a:r>
            <a:r>
              <a:rPr lang="it-IT" sz="11200" dirty="0" err="1">
                <a:solidFill>
                  <a:schemeClr val="accent2"/>
                </a:solidFill>
                <a:latin typeface="Aptos" panose="020B0004020202020204" pitchFamily="34" charset="0"/>
              </a:rPr>
              <a:t>Italy</a:t>
            </a:r>
            <a:endParaRPr lang="it-IT" sz="112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2079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D3BD9-0124-AC8E-9821-8F8EFF400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8BF5F7-CF8B-05CC-D1A1-192DF2336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11" y="2112217"/>
            <a:ext cx="3178756" cy="1834134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it-IT" sz="2800" dirty="0">
                <a:solidFill>
                  <a:schemeClr val="accent2"/>
                </a:solidFill>
                <a:latin typeface="Aptos" panose="020B0004020202020204" pitchFamily="34" charset="0"/>
              </a:rPr>
              <a:t>MAINSTREAM</a:t>
            </a:r>
            <a:br>
              <a:rPr lang="it-IT" sz="2800" dirty="0">
                <a:solidFill>
                  <a:schemeClr val="accent2"/>
                </a:solidFill>
                <a:latin typeface="Aptos" panose="020B0004020202020204" pitchFamily="34" charset="0"/>
              </a:rPr>
            </a:br>
            <a:br>
              <a:rPr lang="it-IT" sz="2800" dirty="0">
                <a:solidFill>
                  <a:schemeClr val="accent2"/>
                </a:solidFill>
                <a:latin typeface="Aptos" panose="020B0004020202020204" pitchFamily="34" charset="0"/>
              </a:rPr>
            </a:br>
            <a:r>
              <a:rPr lang="it-IT" sz="2800" dirty="0">
                <a:solidFill>
                  <a:schemeClr val="accent2"/>
                </a:solidFill>
                <a:latin typeface="Aptos" panose="020B0004020202020204" pitchFamily="34" charset="0"/>
              </a:rPr>
              <a:t>WASHING</a:t>
            </a:r>
            <a:br>
              <a:rPr lang="it-IT" sz="2800" dirty="0">
                <a:solidFill>
                  <a:schemeClr val="accent2"/>
                </a:solidFill>
                <a:latin typeface="Aptos" panose="020B0004020202020204" pitchFamily="34" charset="0"/>
              </a:rPr>
            </a:br>
            <a:br>
              <a:rPr lang="it-IT" sz="2800" dirty="0">
                <a:solidFill>
                  <a:schemeClr val="accent2"/>
                </a:solidFill>
                <a:latin typeface="Aptos" panose="020B0004020202020204" pitchFamily="34" charset="0"/>
              </a:rPr>
            </a:br>
            <a:r>
              <a:rPr lang="it-IT" sz="2800" dirty="0">
                <a:solidFill>
                  <a:schemeClr val="accent2"/>
                </a:solidFill>
                <a:latin typeface="Aptos" panose="020B0004020202020204" pitchFamily="34" charset="0"/>
              </a:rPr>
              <a:t>VELOCITA’</a:t>
            </a:r>
            <a:br>
              <a:rPr lang="it-IT" sz="1300" dirty="0">
                <a:solidFill>
                  <a:schemeClr val="accent2"/>
                </a:solidFill>
              </a:rPr>
            </a:br>
            <a:endParaRPr lang="en-US" sz="1300" dirty="0">
              <a:solidFill>
                <a:schemeClr val="accent2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91C8E7-2542-EEAF-2D50-2EEBEF687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29" y="4463248"/>
            <a:ext cx="5629484" cy="16238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Secondo l’ultimo Global Gender Gap Report del World Economic Forum ci vorranno almeno 123 anni per colmare il divario globale di genere</a:t>
            </a:r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80B0FBD-2D48-D7EB-0D54-FB822F029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50" r="-3" b="-3"/>
          <a:stretch>
            <a:fillRect/>
          </a:stretch>
        </p:blipFill>
        <p:spPr>
          <a:xfrm>
            <a:off x="6230213" y="768334"/>
            <a:ext cx="5318776" cy="5318776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8125494-F6B0-6455-6A61-113723BCB002}"/>
              </a:ext>
            </a:extLst>
          </p:cNvPr>
          <p:cNvSpPr txBox="1"/>
          <p:nvPr/>
        </p:nvSpPr>
        <p:spPr>
          <a:xfrm>
            <a:off x="600729" y="328337"/>
            <a:ext cx="8288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800" b="1" dirty="0">
                <a:solidFill>
                  <a:schemeClr val="accent2"/>
                </a:solidFill>
              </a:rPr>
              <a:t>DUE ANALOGIE E UNA GRANDE DIFFERENZA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CEC9056-59B3-C348-19AF-832A76B586BF}"/>
              </a:ext>
            </a:extLst>
          </p:cNvPr>
          <p:cNvSpPr txBox="1"/>
          <p:nvPr/>
        </p:nvSpPr>
        <p:spPr>
          <a:xfrm>
            <a:off x="704515" y="1103096"/>
            <a:ext cx="4477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accent2"/>
                </a:solidFill>
                <a:latin typeface="Aptos" panose="020B0004020202020204" pitchFamily="34" charset="0"/>
              </a:rPr>
              <a:t>AI E PARITA’ DI GENERE</a:t>
            </a:r>
          </a:p>
        </p:txBody>
      </p:sp>
    </p:spTree>
    <p:extLst>
      <p:ext uri="{BB962C8B-B14F-4D97-AF65-F5344CB8AC3E}">
        <p14:creationId xmlns:p14="http://schemas.microsoft.com/office/powerpoint/2010/main" val="314745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8044E-C003-BFD7-C1B4-2037B29D6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112EEE12-11AD-79B4-8C0A-0B2AEEEC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90" y="100500"/>
            <a:ext cx="8589634" cy="70853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noProof="1">
                <a:solidFill>
                  <a:schemeClr val="accent2"/>
                </a:solidFill>
                <a:latin typeface="Aptos" panose="020B0004020202020204" pitchFamily="34" charset="0"/>
              </a:rPr>
              <a:t>Differenze del mondo reale amplificate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8F040F4-4166-D2D6-E165-5DF1246ACBD3}"/>
              </a:ext>
            </a:extLst>
          </p:cNvPr>
          <p:cNvSpPr txBox="1"/>
          <p:nvPr/>
        </p:nvSpPr>
        <p:spPr>
          <a:xfrm>
            <a:off x="116545" y="829367"/>
            <a:ext cx="7221213" cy="56313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900"/>
              </a:spcBef>
            </a:pPr>
            <a:r>
              <a:rPr lang="en-US" sz="2000" noProof="1">
                <a:solidFill>
                  <a:schemeClr val="accent2"/>
                </a:solidFill>
                <a:latin typeface="Aptos" panose="020B0004020202020204" pitchFamily="34" charset="0"/>
              </a:rPr>
              <a:t>Gli algoritmi finiscono per amplificare le disuguaglianze come il gender gap.</a:t>
            </a:r>
          </a:p>
          <a:p>
            <a:pPr>
              <a:spcBef>
                <a:spcPts val="900"/>
              </a:spcBef>
            </a:pPr>
            <a:br>
              <a:rPr lang="en-US" sz="2000" noProof="1">
                <a:solidFill>
                  <a:schemeClr val="accent2"/>
                </a:solidFill>
                <a:latin typeface="Aptos" panose="020B0004020202020204" pitchFamily="34" charset="0"/>
              </a:rPr>
            </a:br>
            <a:r>
              <a:rPr lang="en-US" sz="2000" noProof="1">
                <a:solidFill>
                  <a:schemeClr val="accent2"/>
                </a:solidFill>
                <a:latin typeface="Aptos" panose="020B0004020202020204" pitchFamily="34" charset="0"/>
              </a:rPr>
              <a:t>Ad esempio:</a:t>
            </a:r>
          </a:p>
          <a:p>
            <a:pPr marL="285750" indent="-2286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000" b="1" noProof="1">
                <a:solidFill>
                  <a:schemeClr val="accent2"/>
                </a:solidFill>
                <a:latin typeface="Aptos" panose="020B0004020202020204" pitchFamily="34" charset="0"/>
              </a:rPr>
              <a:t>sistemi di selezione automatica </a:t>
            </a:r>
            <a:r>
              <a:rPr lang="en-US" sz="2000" noProof="1">
                <a:solidFill>
                  <a:schemeClr val="accent2"/>
                </a:solidFill>
                <a:latin typeface="Aptos" panose="020B0004020202020204" pitchFamily="34" charset="0"/>
              </a:rPr>
              <a:t>che scartano più facilmente i CV femminili (algoritmo  di recruiting di Amazon, poi ritirato: penalizzava automaticamente i CV femminili  per posizioni tech 2014-2018);</a:t>
            </a:r>
          </a:p>
          <a:p>
            <a:pPr marL="285750" indent="-2286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000" b="1" noProof="1">
                <a:solidFill>
                  <a:schemeClr val="accent2"/>
                </a:solidFill>
                <a:latin typeface="Aptos" panose="020B0004020202020204" pitchFamily="34" charset="0"/>
              </a:rPr>
              <a:t>chatbot programmati con voci femminili </a:t>
            </a:r>
            <a:r>
              <a:rPr lang="en-US" sz="2000" noProof="1">
                <a:solidFill>
                  <a:schemeClr val="accent2"/>
                </a:solidFill>
                <a:latin typeface="Aptos" panose="020B0004020202020204" pitchFamily="34" charset="0"/>
              </a:rPr>
              <a:t>e nomi “servizievoli”;</a:t>
            </a:r>
          </a:p>
          <a:p>
            <a:pPr marL="285750" indent="-2286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000" b="1" noProof="1">
                <a:solidFill>
                  <a:schemeClr val="accent2"/>
                </a:solidFill>
                <a:latin typeface="Aptos" panose="020B0004020202020204" pitchFamily="34" charset="0"/>
              </a:rPr>
              <a:t>dati clinici </a:t>
            </a:r>
            <a:r>
              <a:rPr lang="en-US" sz="2000" noProof="1">
                <a:solidFill>
                  <a:schemeClr val="accent2"/>
                </a:solidFill>
                <a:latin typeface="Aptos" panose="020B0004020202020204" pitchFamily="34" charset="0"/>
              </a:rPr>
              <a:t>allenati su corpi maschili, che sottovalutano i sintomi delle donne;</a:t>
            </a:r>
          </a:p>
          <a:p>
            <a:pPr marL="285750" indent="-2286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000" b="1" noProof="1">
                <a:solidFill>
                  <a:schemeClr val="accent2"/>
                </a:solidFill>
                <a:latin typeface="Aptos" panose="020B0004020202020204" pitchFamily="34" charset="0"/>
              </a:rPr>
              <a:t>meccanismi di profiling </a:t>
            </a:r>
            <a:r>
              <a:rPr lang="en-US" sz="2000" noProof="1">
                <a:solidFill>
                  <a:schemeClr val="accent2"/>
                </a:solidFill>
                <a:latin typeface="Aptos" panose="020B0004020202020204" pitchFamily="34" charset="0"/>
              </a:rPr>
              <a:t>che penalizzano chi non rientra nei binari normativi di genere, orientamento, cultura.</a:t>
            </a:r>
          </a:p>
        </p:txBody>
      </p:sp>
      <p:pic>
        <p:nvPicPr>
          <p:cNvPr id="6" name="Segnaposto contenuto 9" descr="Immagine che contiene Viso umano, testo, arte, Arti visive&#10;&#10;Il contenuto generato dall'IA potrebbe non essere corretto.">
            <a:extLst>
              <a:ext uri="{FF2B5EF4-FFF2-40B4-BE49-F238E27FC236}">
                <a16:creationId xmlns:a16="http://schemas.microsoft.com/office/drawing/2014/main" id="{3E04DD59-DDDD-743C-2ED3-54B2629D6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760" y="2180552"/>
            <a:ext cx="4458824" cy="294282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B5E71B3-7269-894E-A00B-31D341365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4" name="Freeform 85">
              <a:extLst>
                <a:ext uri="{FF2B5EF4-FFF2-40B4-BE49-F238E27FC236}">
                  <a16:creationId xmlns:a16="http://schemas.microsoft.com/office/drawing/2014/main" id="{FFFA3A20-1539-CC4A-9BE1-7415FE5A98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87">
              <a:extLst>
                <a:ext uri="{FF2B5EF4-FFF2-40B4-BE49-F238E27FC236}">
                  <a16:creationId xmlns:a16="http://schemas.microsoft.com/office/drawing/2014/main" id="{44EBCCFB-8EAB-2442-8E02-293F08D50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89">
              <a:extLst>
                <a:ext uri="{FF2B5EF4-FFF2-40B4-BE49-F238E27FC236}">
                  <a16:creationId xmlns:a16="http://schemas.microsoft.com/office/drawing/2014/main" id="{AFD14830-CC36-D64E-8173-398042563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97">
              <a:extLst>
                <a:ext uri="{FF2B5EF4-FFF2-40B4-BE49-F238E27FC236}">
                  <a16:creationId xmlns:a16="http://schemas.microsoft.com/office/drawing/2014/main" id="{FAA40AB8-EB6E-A44D-B3CA-7D25B64F5A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0A01F17-907D-3541-BBAF-A33828880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413356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78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1BE47-7154-30B0-098B-EA423A120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3469DD-0445-F479-0083-0BB60B619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29" y="1300323"/>
            <a:ext cx="8977986" cy="462079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Può amplificare disuguaglianze esistenti, rendendole più difficili da riconoscere</a:t>
            </a:r>
          </a:p>
          <a:p>
            <a:pPr>
              <a:buFont typeface="Wingdings" pitchFamily="2" charset="2"/>
              <a:buChar char="Ø"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Oppure può aiutarci a renderle visibili, e quindi a intervenire in modo più consapevole.</a:t>
            </a: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È qui che entrano in gioco prospettive come il </a:t>
            </a:r>
            <a:r>
              <a:rPr lang="en-US" b="1" noProof="1">
                <a:solidFill>
                  <a:schemeClr val="accent2"/>
                </a:solidFill>
                <a:latin typeface="Aptos" panose="020B0004020202020204" pitchFamily="34" charset="0"/>
              </a:rPr>
              <a:t>femminismo dei dati</a:t>
            </a: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, che ci invitano a interrogarci su chi è rappresentato nei dati, chi manca, e quali esperienze restano invisibili.</a:t>
            </a: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E, allo stesso tempo, l’</a:t>
            </a:r>
            <a:r>
              <a:rPr lang="en-US" b="1" noProof="1">
                <a:solidFill>
                  <a:schemeClr val="accent2"/>
                </a:solidFill>
                <a:latin typeface="Aptos" panose="020B0004020202020204" pitchFamily="34" charset="0"/>
              </a:rPr>
              <a:t>algoretica</a:t>
            </a: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, che ci chiede di rendere esplicite le scelte che incorporiamo nei sistemi algoritmici.</a:t>
            </a: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67CC112-1C39-AFF2-5988-AFE8A97A80C6}"/>
              </a:ext>
            </a:extLst>
          </p:cNvPr>
          <p:cNvSpPr txBox="1"/>
          <p:nvPr/>
        </p:nvSpPr>
        <p:spPr>
          <a:xfrm>
            <a:off x="1338729" y="413666"/>
            <a:ext cx="7210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noProof="1">
                <a:solidFill>
                  <a:schemeClr val="accent2"/>
                </a:solidFill>
                <a:latin typeface="Aptos" panose="020B0004020202020204" pitchFamily="34" charset="0"/>
              </a:rPr>
              <a:t>AI può fare due cose contemporaneamente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821108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507A0-2651-DE52-47B5-598EC719D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BABDA2-3176-FD2D-E918-ABF2F4A4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29" y="1300323"/>
            <a:ext cx="9937356" cy="462079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200" noProof="1">
                <a:solidFill>
                  <a:schemeClr val="accent2"/>
                </a:solidFill>
                <a:latin typeface="Aptos" panose="020B0004020202020204" pitchFamily="34" charset="0"/>
              </a:rPr>
              <a:t>Interroghiamo non solo gli strumenti, ma i criteri stessi con cui definiamo il valore.</a:t>
            </a:r>
          </a:p>
          <a:p>
            <a:pPr marL="0" indent="0">
              <a:buNone/>
            </a:pPr>
            <a:endParaRPr lang="en-US" sz="32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200" noProof="1">
                <a:solidFill>
                  <a:schemeClr val="accent2"/>
                </a:solidFill>
                <a:latin typeface="Aptos" panose="020B0004020202020204" pitchFamily="34" charset="0"/>
              </a:rPr>
              <a:t>In altre parole: stiamo misurando ciò che è più facile da contare… o ciò che è più giusto considerare?</a:t>
            </a:r>
          </a:p>
          <a:p>
            <a:pPr marL="0" indent="0">
              <a:buNone/>
            </a:pPr>
            <a:endParaRPr lang="en-US" sz="32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DC0E22B-D7DB-84EE-C5AC-8050A9AAD967}"/>
              </a:ext>
            </a:extLst>
          </p:cNvPr>
          <p:cNvSpPr txBox="1"/>
          <p:nvPr/>
        </p:nvSpPr>
        <p:spPr>
          <a:xfrm>
            <a:off x="1338729" y="413666"/>
            <a:ext cx="7280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2"/>
                </a:solidFill>
                <a:latin typeface="Aptos" panose="020B0004020202020204" pitchFamily="34" charset="0"/>
              </a:rPr>
              <a:t>PROCESSI DI VALUTAZIONE</a:t>
            </a:r>
          </a:p>
        </p:txBody>
      </p:sp>
    </p:spTree>
    <p:extLst>
      <p:ext uri="{BB962C8B-B14F-4D97-AF65-F5344CB8AC3E}">
        <p14:creationId xmlns:p14="http://schemas.microsoft.com/office/powerpoint/2010/main" val="2439179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E7997-2DF9-4B81-BB22-D3EF663C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79C74A-F2B4-1A1C-665F-4A3793B45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370" y="802173"/>
            <a:ext cx="11437495" cy="5253654"/>
          </a:xfr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indent="0">
              <a:buNone/>
            </a:pP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Un sistema di intelligenza artificiale potrebbe essere addestrato a identificare i percorsi di successo sulla base di dati storici: </a:t>
            </a:r>
          </a:p>
          <a:p>
            <a:pPr marL="0" indent="0">
              <a:buNone/>
            </a:pP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ad esempio, </a:t>
            </a:r>
            <a:r>
              <a:rPr lang="en-US" sz="11200" b="1" noProof="1">
                <a:solidFill>
                  <a:schemeClr val="accent2"/>
                </a:solidFill>
                <a:latin typeface="Aptos" panose="020B0004020202020204" pitchFamily="34" charset="0"/>
              </a:rPr>
              <a:t>continuità lavorativa </a:t>
            </a: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e </a:t>
            </a:r>
            <a:r>
              <a:rPr lang="en-US" sz="11200" b="1" noProof="1">
                <a:solidFill>
                  <a:schemeClr val="accent2"/>
                </a:solidFill>
                <a:latin typeface="Aptos" panose="020B0004020202020204" pitchFamily="34" charset="0"/>
              </a:rPr>
              <a:t>stabilità contrattuale</a:t>
            </a: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Ma quei dati riflettono un mercato del lavoro già diseguale, in cui le carriere femminili sono spesso più frammentate, più interrotte, più precarie.</a:t>
            </a:r>
          </a:p>
          <a:p>
            <a:pPr marL="0" indent="0">
              <a:buNone/>
            </a:pPr>
            <a:endParaRPr lang="en-US" sz="112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A quel punto cosa succede?</a:t>
            </a:r>
          </a:p>
          <a:p>
            <a:pPr marL="0" indent="0">
              <a:buNone/>
            </a:pPr>
            <a:endParaRPr lang="en-US" sz="112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Succede che il sistema impara che i percorsi lineari sono quelli migliori… e tende a penalizzare, nella valutazione, percorsi diversi.</a:t>
            </a:r>
          </a:p>
          <a:p>
            <a:pPr marL="0" indent="0">
              <a:buNone/>
            </a:pPr>
            <a:r>
              <a:rPr lang="en-US" sz="11200" noProof="1">
                <a:solidFill>
                  <a:schemeClr val="accent2"/>
                </a:solidFill>
                <a:latin typeface="Aptos" panose="020B0004020202020204" pitchFamily="34" charset="0"/>
              </a:rPr>
              <a:t>E così rischiamo di trasformare </a:t>
            </a:r>
            <a:r>
              <a:rPr lang="en-US" sz="11200" b="1" noProof="1">
                <a:solidFill>
                  <a:schemeClr val="accent2"/>
                </a:solidFill>
                <a:latin typeface="Aptos" panose="020B0004020202020204" pitchFamily="34" charset="0"/>
              </a:rPr>
              <a:t>una disuguaglianza strutturale in un criterio apparentemente oggettivo.</a:t>
            </a: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4A11DE0-08EC-AD22-9291-80186B0AB215}"/>
              </a:ext>
            </a:extLst>
          </p:cNvPr>
          <p:cNvSpPr txBox="1"/>
          <p:nvPr/>
        </p:nvSpPr>
        <p:spPr>
          <a:xfrm>
            <a:off x="390867" y="113863"/>
            <a:ext cx="11601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noProof="1">
                <a:solidFill>
                  <a:schemeClr val="accent2"/>
                </a:solidFill>
                <a:latin typeface="Aptos" panose="020B0004020202020204" pitchFamily="34" charset="0"/>
              </a:rPr>
              <a:t>Valutazione dell’efficacia di una politica per l’occupazione</a:t>
            </a:r>
            <a:endParaRPr lang="it-IT" sz="3200" b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380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6FBFF-0337-1047-024B-22CE8CDEB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6718AE-CE05-2125-632D-859B76EC5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370" y="802173"/>
            <a:ext cx="11437495" cy="5253654"/>
          </a:xfr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400" noProof="1">
                <a:solidFill>
                  <a:schemeClr val="accent2"/>
                </a:solidFill>
                <a:latin typeface="Aptos" panose="020B0004020202020204" pitchFamily="34" charset="0"/>
              </a:rPr>
              <a:t>Utilizziamo un sistema che analizza indicatori come </a:t>
            </a:r>
            <a:r>
              <a:rPr lang="en-US" sz="3400" b="1" noProof="1">
                <a:solidFill>
                  <a:schemeClr val="accent2"/>
                </a:solidFill>
                <a:latin typeface="Aptos" panose="020B0004020202020204" pitchFamily="34" charset="0"/>
              </a:rPr>
              <a:t>numero di beneficiari, </a:t>
            </a:r>
          </a:p>
          <a:p>
            <a:pPr marL="0" indent="0">
              <a:buNone/>
            </a:pPr>
            <a:r>
              <a:rPr lang="en-US" sz="3400" b="1" noProof="1">
                <a:solidFill>
                  <a:schemeClr val="accent2"/>
                </a:solidFill>
                <a:latin typeface="Aptos" panose="020B0004020202020204" pitchFamily="34" charset="0"/>
              </a:rPr>
              <a:t>rapidità dei risultati, tassi di completamento.</a:t>
            </a:r>
          </a:p>
          <a:p>
            <a:pPr marL="0" indent="0">
              <a:buNone/>
            </a:pPr>
            <a:endParaRPr lang="en-US" sz="3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400" noProof="1">
                <a:solidFill>
                  <a:schemeClr val="accent2"/>
                </a:solidFill>
                <a:latin typeface="Aptos" panose="020B0004020202020204" pitchFamily="34" charset="0"/>
              </a:rPr>
              <a:t>A prima vista, indicatori neutri.</a:t>
            </a:r>
          </a:p>
          <a:p>
            <a:pPr marL="0" indent="0">
              <a:buNone/>
            </a:pPr>
            <a:endParaRPr lang="en-US" sz="3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400" noProof="1">
                <a:solidFill>
                  <a:schemeClr val="accent2"/>
                </a:solidFill>
                <a:latin typeface="Aptos" panose="020B0004020202020204" pitchFamily="34" charset="0"/>
              </a:rPr>
              <a:t>Ma cosa succede se alcuni target, ad esempio donne con carichi di cura, hanno percorsi più lenti o discontinui?</a:t>
            </a:r>
          </a:p>
          <a:p>
            <a:pPr marL="0" indent="0">
              <a:buNone/>
            </a:pPr>
            <a:endParaRPr lang="en-US" sz="3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400" noProof="1">
                <a:solidFill>
                  <a:schemeClr val="accent2"/>
                </a:solidFill>
                <a:latin typeface="Aptos" panose="020B0004020202020204" pitchFamily="34" charset="0"/>
              </a:rPr>
              <a:t>Succede che i progetti che lavorano con queste situazioni rischiano di risultare meno efficaci.</a:t>
            </a:r>
          </a:p>
          <a:p>
            <a:pPr marL="0" indent="0">
              <a:buNone/>
            </a:pPr>
            <a:endParaRPr lang="en-US" sz="3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400" noProof="1">
                <a:solidFill>
                  <a:schemeClr val="accent2"/>
                </a:solidFill>
                <a:latin typeface="Aptos" panose="020B0004020202020204" pitchFamily="34" charset="0"/>
              </a:rPr>
              <a:t>Il sistema, quindi, non sta solo misurando risultati.</a:t>
            </a:r>
          </a:p>
          <a:p>
            <a:pPr marL="0" indent="0">
              <a:buNone/>
            </a:pPr>
            <a:r>
              <a:rPr lang="en-US" sz="3400" b="1" noProof="1">
                <a:solidFill>
                  <a:schemeClr val="accent2"/>
                </a:solidFill>
                <a:latin typeface="Aptos" panose="020B0004020202020204" pitchFamily="34" charset="0"/>
              </a:rPr>
              <a:t>Sta implicitamente premiando interventi su target più facili</a:t>
            </a:r>
            <a:r>
              <a:rPr lang="en-US" sz="3400" noProof="1">
                <a:solidFill>
                  <a:schemeClr val="accent2"/>
                </a:solidFill>
                <a:latin typeface="Aptos" panose="020B0004020202020204" pitchFamily="34" charset="0"/>
              </a:rPr>
              <a:t>… e penalizzando quelli più complessi e spesso più necessari.</a:t>
            </a:r>
          </a:p>
          <a:p>
            <a:pPr marL="0" indent="0">
              <a:buNone/>
            </a:pPr>
            <a:endParaRPr lang="en-US" sz="3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400" noProof="1">
                <a:solidFill>
                  <a:schemeClr val="accent2"/>
                </a:solidFill>
                <a:latin typeface="Aptos" panose="020B0004020202020204" pitchFamily="34" charset="0"/>
              </a:rPr>
              <a:t>E qui il paradosso è evidente: valutiamo meglio chi ha meno bisogno, e peggio chi ne ha di più.</a:t>
            </a: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5A348C2-7FD1-C3CA-EED1-B6A9EC0CF004}"/>
              </a:ext>
            </a:extLst>
          </p:cNvPr>
          <p:cNvSpPr txBox="1"/>
          <p:nvPr/>
        </p:nvSpPr>
        <p:spPr>
          <a:xfrm>
            <a:off x="197370" y="217398"/>
            <a:ext cx="11601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noProof="1">
                <a:solidFill>
                  <a:schemeClr val="accent2"/>
                </a:solidFill>
                <a:latin typeface="Aptos" panose="020B0004020202020204" pitchFamily="34" charset="0"/>
              </a:rPr>
              <a:t>Valutazione progetti sociali finanziati</a:t>
            </a:r>
            <a:endParaRPr lang="it-IT" sz="3200" b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8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2E627-09F7-27C2-AC32-1D328E265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0905E4-F93C-4EF0-F147-ED39BAFCD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370" y="802173"/>
            <a:ext cx="11437495" cy="5253654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indent="0">
              <a:buNone/>
            </a:pPr>
            <a:endParaRPr lang="en-US" sz="3400" b="1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100" b="1" noProof="1">
                <a:solidFill>
                  <a:schemeClr val="accent2"/>
                </a:solidFill>
                <a:latin typeface="Aptos" panose="020B0004020202020204" pitchFamily="34" charset="0"/>
              </a:rPr>
              <a:t>È ciò che le chiediamo di ottimizzare.</a:t>
            </a:r>
          </a:p>
          <a:p>
            <a:pPr marL="0" indent="0">
              <a:buNone/>
            </a:pPr>
            <a:endParaRPr lang="en-US" sz="3100" b="1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100" b="1" noProof="1">
                <a:solidFill>
                  <a:schemeClr val="accent2"/>
                </a:solidFill>
                <a:latin typeface="Aptos" panose="020B0004020202020204" pitchFamily="34" charset="0"/>
              </a:rPr>
              <a:t>Ed è qui che l’algoretica e il femminismo dei dati diventano strumenti operativi.</a:t>
            </a:r>
          </a:p>
          <a:p>
            <a:pPr marL="0" indent="0">
              <a:buNone/>
            </a:pPr>
            <a:endParaRPr lang="en-US" sz="3100" b="1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100" b="1" noProof="1">
                <a:solidFill>
                  <a:schemeClr val="accent2"/>
                </a:solidFill>
                <a:latin typeface="Aptos" panose="020B0004020202020204" pitchFamily="34" charset="0"/>
              </a:rPr>
              <a:t>Ci aiutano a rendere visibili gli impliciti, a interrogare i dati, a rimettere al centro le condizioni di partenza.</a:t>
            </a:r>
          </a:p>
          <a:p>
            <a:pPr marL="0" indent="0">
              <a:buNone/>
            </a:pPr>
            <a:endParaRPr lang="en-US" sz="3100" b="1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100" b="1" noProof="1">
                <a:solidFill>
                  <a:schemeClr val="accent2"/>
                </a:solidFill>
                <a:latin typeface="Aptos" panose="020B0004020202020204" pitchFamily="34" charset="0"/>
              </a:rPr>
              <a:t>E soprattutto ci aiutano a spostare la domanda:</a:t>
            </a:r>
          </a:p>
          <a:p>
            <a:pPr marL="0" indent="0">
              <a:buNone/>
            </a:pPr>
            <a:endParaRPr lang="en-US" sz="3100" b="1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100" b="1" noProof="1">
                <a:solidFill>
                  <a:schemeClr val="accent2"/>
                </a:solidFill>
                <a:latin typeface="Aptos" panose="020B0004020202020204" pitchFamily="34" charset="0"/>
              </a:rPr>
              <a:t>non solo se un sistema funziona, ma per chi funziona, e a quali condizioni..</a:t>
            </a:r>
          </a:p>
          <a:p>
            <a:pPr marL="0" indent="0">
              <a:buNone/>
            </a:pPr>
            <a:endParaRPr lang="en-US" sz="31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2A20683-6B54-D71D-3C78-F0DA834F8136}"/>
              </a:ext>
            </a:extLst>
          </p:cNvPr>
          <p:cNvSpPr txBox="1"/>
          <p:nvPr/>
        </p:nvSpPr>
        <p:spPr>
          <a:xfrm>
            <a:off x="1066799" y="157438"/>
            <a:ext cx="11601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2"/>
                </a:solidFill>
                <a:latin typeface="Aptos" panose="020B0004020202020204" pitchFamily="34" charset="0"/>
              </a:rPr>
              <a:t> Non è l’intelligenza artificiale il problema</a:t>
            </a:r>
          </a:p>
          <a:p>
            <a:endParaRPr lang="it-IT" sz="3200" b="1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endParaRPr lang="it-IT" sz="3200" b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17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BA46F-F1FB-8B19-A1CA-B29BA44DC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159C26AA-7924-AA7B-D9E8-AB6E590C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70890"/>
            <a:ext cx="5236042" cy="1268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AI e parità di genere alleate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A094285-4108-3C54-D4A1-A318C9595E4E}"/>
              </a:ext>
            </a:extLst>
          </p:cNvPr>
          <p:cNvSpPr txBox="1"/>
          <p:nvPr/>
        </p:nvSpPr>
        <p:spPr>
          <a:xfrm>
            <a:off x="565149" y="1934149"/>
            <a:ext cx="6246895" cy="3827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900"/>
              </a:spcBef>
            </a:pPr>
            <a:r>
              <a:rPr lang="en-US" sz="2400" noProof="1">
                <a:solidFill>
                  <a:schemeClr val="accent2"/>
                </a:solidFill>
                <a:latin typeface="Aptos" panose="020B0004020202020204" pitchFamily="34" charset="0"/>
              </a:rPr>
              <a:t>L’intelligenza artificiale può diventare lo strumento che ci può supportare nell’individuare e correggere i bias nei dataset</a:t>
            </a:r>
          </a:p>
          <a:p>
            <a:pPr marL="285750"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285750"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accent2"/>
                </a:solidFill>
                <a:latin typeface="Aptos" panose="020B0004020202020204" pitchFamily="34" charset="0"/>
              </a:rPr>
              <a:t>Pulizia, etichettatura, analisi, valutazione e validazione continua dei dati</a:t>
            </a:r>
          </a:p>
          <a:p>
            <a:pPr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285750"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accent2"/>
                </a:solidFill>
                <a:latin typeface="Aptos" panose="020B0004020202020204" pitchFamily="34" charset="0"/>
              </a:rPr>
              <a:t>Diversificazione dei team, anche includendo competenze umanistiche</a:t>
            </a:r>
          </a:p>
          <a:p>
            <a:pPr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sz="2400" noProof="1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285750"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400" noProof="1">
                <a:solidFill>
                  <a:schemeClr val="accent2"/>
                </a:solidFill>
                <a:latin typeface="Aptos" panose="020B0004020202020204" pitchFamily="34" charset="0"/>
              </a:rPr>
              <a:t>Regolamentazione e governance</a:t>
            </a:r>
          </a:p>
          <a:p>
            <a:pPr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413356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8AD59255-FF94-8BCA-A512-BA822AE1B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" b="-1"/>
          <a:stretch>
            <a:fillRect/>
          </a:stretch>
        </p:blipFill>
        <p:spPr>
          <a:xfrm>
            <a:off x="6812045" y="1371727"/>
            <a:ext cx="4727106" cy="467990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FCE1FB7-7E83-C242-A5AD-4646FBE1C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1746" y="0"/>
            <a:ext cx="1900254" cy="6858000"/>
            <a:chOff x="10291746" y="0"/>
            <a:chExt cx="1900254" cy="6858000"/>
          </a:xfrm>
        </p:grpSpPr>
        <p:sp>
          <p:nvSpPr>
            <p:cNvPr id="15" name="Freeform 40">
              <a:extLst>
                <a:ext uri="{FF2B5EF4-FFF2-40B4-BE49-F238E27FC236}">
                  <a16:creationId xmlns:a16="http://schemas.microsoft.com/office/drawing/2014/main" id="{B8D18D83-C725-D745-B62E-4CDC73E31D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5829" y="809310"/>
              <a:ext cx="536171" cy="1124839"/>
            </a:xfrm>
            <a:custGeom>
              <a:avLst/>
              <a:gdLst>
                <a:gd name="connsiteX0" fmla="*/ 536171 w 536171"/>
                <a:gd name="connsiteY0" fmla="*/ 0 h 1124839"/>
                <a:gd name="connsiteX1" fmla="*/ 536171 w 536171"/>
                <a:gd name="connsiteY1" fmla="*/ 1124839 h 1124839"/>
                <a:gd name="connsiteX2" fmla="*/ 451423 w 536171"/>
                <a:gd name="connsiteY2" fmla="*/ 1116295 h 1124839"/>
                <a:gd name="connsiteX3" fmla="*/ 0 w 536171"/>
                <a:gd name="connsiteY3" fmla="*/ 562419 h 1124839"/>
                <a:gd name="connsiteX4" fmla="*/ 451423 w 536171"/>
                <a:gd name="connsiteY4" fmla="*/ 8543 h 112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171" h="1124839">
                  <a:moveTo>
                    <a:pt x="536171" y="0"/>
                  </a:moveTo>
                  <a:lnTo>
                    <a:pt x="536171" y="1124839"/>
                  </a:lnTo>
                  <a:lnTo>
                    <a:pt x="451423" y="1116295"/>
                  </a:lnTo>
                  <a:cubicBezTo>
                    <a:pt x="193797" y="1063577"/>
                    <a:pt x="0" y="835630"/>
                    <a:pt x="0" y="562419"/>
                  </a:cubicBezTo>
                  <a:cubicBezTo>
                    <a:pt x="0" y="289208"/>
                    <a:pt x="193797" y="61261"/>
                    <a:pt x="451423" y="8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41">
              <a:extLst>
                <a:ext uri="{FF2B5EF4-FFF2-40B4-BE49-F238E27FC236}">
                  <a16:creationId xmlns:a16="http://schemas.microsoft.com/office/drawing/2014/main" id="{964C4E64-7EB1-3840-94A1-073533B611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748" y="0"/>
              <a:ext cx="1130725" cy="565362"/>
            </a:xfrm>
            <a:custGeom>
              <a:avLst/>
              <a:gdLst>
                <a:gd name="connsiteX0" fmla="*/ 0 w 1130725"/>
                <a:gd name="connsiteY0" fmla="*/ 0 h 565362"/>
                <a:gd name="connsiteX1" fmla="*/ 25420 w 1130725"/>
                <a:gd name="connsiteY1" fmla="*/ 0 h 565362"/>
                <a:gd name="connsiteX2" fmla="*/ 36369 w 1130725"/>
                <a:gd name="connsiteY2" fmla="*/ 108609 h 565362"/>
                <a:gd name="connsiteX3" fmla="*/ 565363 w 1130725"/>
                <a:gd name="connsiteY3" fmla="*/ 539750 h 565362"/>
                <a:gd name="connsiteX4" fmla="*/ 1094356 w 1130725"/>
                <a:gd name="connsiteY4" fmla="*/ 108609 h 565362"/>
                <a:gd name="connsiteX5" fmla="*/ 1105305 w 1130725"/>
                <a:gd name="connsiteY5" fmla="*/ 0 h 565362"/>
                <a:gd name="connsiteX6" fmla="*/ 1130725 w 1130725"/>
                <a:gd name="connsiteY6" fmla="*/ 0 h 565362"/>
                <a:gd name="connsiteX7" fmla="*/ 565363 w 1130725"/>
                <a:gd name="connsiteY7" fmla="*/ 565362 h 565362"/>
                <a:gd name="connsiteX8" fmla="*/ 0 w 1130725"/>
                <a:gd name="connsiteY8" fmla="*/ 0 h 56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0725" h="565362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42">
              <a:extLst>
                <a:ext uri="{FF2B5EF4-FFF2-40B4-BE49-F238E27FC236}">
                  <a16:creationId xmlns:a16="http://schemas.microsoft.com/office/drawing/2014/main" id="{58747916-12E7-2A44-90AC-868676B613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578" y="0"/>
              <a:ext cx="535422" cy="562344"/>
            </a:xfrm>
            <a:custGeom>
              <a:avLst/>
              <a:gdLst>
                <a:gd name="connsiteX0" fmla="*/ 0 w 535422"/>
                <a:gd name="connsiteY0" fmla="*/ 0 h 562344"/>
                <a:gd name="connsiteX1" fmla="*/ 25421 w 535422"/>
                <a:gd name="connsiteY1" fmla="*/ 0 h 562344"/>
                <a:gd name="connsiteX2" fmla="*/ 36370 w 535422"/>
                <a:gd name="connsiteY2" fmla="*/ 108609 h 562344"/>
                <a:gd name="connsiteX3" fmla="*/ 469781 w 535422"/>
                <a:gd name="connsiteY3" fmla="*/ 531316 h 562344"/>
                <a:gd name="connsiteX4" fmla="*/ 535422 w 535422"/>
                <a:gd name="connsiteY4" fmla="*/ 537108 h 562344"/>
                <a:gd name="connsiteX5" fmla="*/ 535422 w 535422"/>
                <a:gd name="connsiteY5" fmla="*/ 562344 h 562344"/>
                <a:gd name="connsiteX6" fmla="*/ 451424 w 535422"/>
                <a:gd name="connsiteY6" fmla="*/ 553876 h 562344"/>
                <a:gd name="connsiteX7" fmla="*/ 0 w 535422"/>
                <a:gd name="connsiteY7" fmla="*/ 0 h 562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22" h="562344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0425" y="323904"/>
                    <a:pt x="252614" y="492525"/>
                    <a:pt x="469781" y="531316"/>
                  </a:cubicBezTo>
                  <a:lnTo>
                    <a:pt x="535422" y="537108"/>
                  </a:lnTo>
                  <a:lnTo>
                    <a:pt x="535422" y="562344"/>
                  </a:lnTo>
                  <a:lnTo>
                    <a:pt x="451424" y="553876"/>
                  </a:lnTo>
                  <a:cubicBezTo>
                    <a:pt x="193797" y="501158"/>
                    <a:pt x="0" y="27321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43">
              <a:extLst>
                <a:ext uri="{FF2B5EF4-FFF2-40B4-BE49-F238E27FC236}">
                  <a16:creationId xmlns:a16="http://schemas.microsoft.com/office/drawing/2014/main" id="{C62734AC-B154-604F-A35D-C78CF94F7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578" y="2181112"/>
              <a:ext cx="535422" cy="1124687"/>
            </a:xfrm>
            <a:custGeom>
              <a:avLst/>
              <a:gdLst>
                <a:gd name="connsiteX0" fmla="*/ 535422 w 535422"/>
                <a:gd name="connsiteY0" fmla="*/ 0 h 1124687"/>
                <a:gd name="connsiteX1" fmla="*/ 535422 w 535422"/>
                <a:gd name="connsiteY1" fmla="*/ 25186 h 1124687"/>
                <a:gd name="connsiteX2" fmla="*/ 456541 w 535422"/>
                <a:gd name="connsiteY2" fmla="*/ 33138 h 1124687"/>
                <a:gd name="connsiteX3" fmla="*/ 25399 w 535422"/>
                <a:gd name="connsiteY3" fmla="*/ 562130 h 1124687"/>
                <a:gd name="connsiteX4" fmla="*/ 456541 w 535422"/>
                <a:gd name="connsiteY4" fmla="*/ 1091123 h 1124687"/>
                <a:gd name="connsiteX5" fmla="*/ 535422 w 535422"/>
                <a:gd name="connsiteY5" fmla="*/ 1099075 h 1124687"/>
                <a:gd name="connsiteX6" fmla="*/ 535422 w 535422"/>
                <a:gd name="connsiteY6" fmla="*/ 1124687 h 1124687"/>
                <a:gd name="connsiteX7" fmla="*/ 451423 w 535422"/>
                <a:gd name="connsiteY7" fmla="*/ 1116219 h 1124687"/>
                <a:gd name="connsiteX8" fmla="*/ 0 w 535422"/>
                <a:gd name="connsiteY8" fmla="*/ 562343 h 1124687"/>
                <a:gd name="connsiteX9" fmla="*/ 451423 w 535422"/>
                <a:gd name="connsiteY9" fmla="*/ 8468 h 112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422" h="1124687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7"/>
                    <a:pt x="25399" y="301194"/>
                    <a:pt x="25399" y="562130"/>
                  </a:cubicBezTo>
                  <a:cubicBezTo>
                    <a:pt x="25399" y="823067"/>
                    <a:pt x="210489" y="1040774"/>
                    <a:pt x="456541" y="1091123"/>
                  </a:cubicBezTo>
                  <a:lnTo>
                    <a:pt x="535422" y="1099075"/>
                  </a:lnTo>
                  <a:lnTo>
                    <a:pt x="535422" y="1124687"/>
                  </a:lnTo>
                  <a:lnTo>
                    <a:pt x="451423" y="1116219"/>
                  </a:lnTo>
                  <a:cubicBezTo>
                    <a:pt x="193797" y="1063501"/>
                    <a:pt x="0" y="835554"/>
                    <a:pt x="0" y="562343"/>
                  </a:cubicBezTo>
                  <a:cubicBezTo>
                    <a:pt x="0" y="289132"/>
                    <a:pt x="193797" y="61185"/>
                    <a:pt x="451423" y="8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44">
              <a:extLst>
                <a:ext uri="{FF2B5EF4-FFF2-40B4-BE49-F238E27FC236}">
                  <a16:creationId xmlns:a16="http://schemas.microsoft.com/office/drawing/2014/main" id="{AE04421A-F546-4046-8F52-CAE8232AC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746" y="806365"/>
              <a:ext cx="1130726" cy="1130724"/>
            </a:xfrm>
            <a:custGeom>
              <a:avLst/>
              <a:gdLst>
                <a:gd name="connsiteX0" fmla="*/ 565363 w 1130726"/>
                <a:gd name="connsiteY0" fmla="*/ 25186 h 1130724"/>
                <a:gd name="connsiteX1" fmla="*/ 25399 w 1130726"/>
                <a:gd name="connsiteY1" fmla="*/ 565149 h 1130724"/>
                <a:gd name="connsiteX2" fmla="*/ 565363 w 1130726"/>
                <a:gd name="connsiteY2" fmla="*/ 1105112 h 1130724"/>
                <a:gd name="connsiteX3" fmla="*/ 1105327 w 1130726"/>
                <a:gd name="connsiteY3" fmla="*/ 565149 h 1130724"/>
                <a:gd name="connsiteX4" fmla="*/ 565363 w 1130726"/>
                <a:gd name="connsiteY4" fmla="*/ 25186 h 1130724"/>
                <a:gd name="connsiteX5" fmla="*/ 565363 w 1130726"/>
                <a:gd name="connsiteY5" fmla="*/ 0 h 1130724"/>
                <a:gd name="connsiteX6" fmla="*/ 1130726 w 1130726"/>
                <a:gd name="connsiteY6" fmla="*/ 565362 h 1130724"/>
                <a:gd name="connsiteX7" fmla="*/ 565363 w 1130726"/>
                <a:gd name="connsiteY7" fmla="*/ 1130724 h 1130724"/>
                <a:gd name="connsiteX8" fmla="*/ 0 w 1130726"/>
                <a:gd name="connsiteY8" fmla="*/ 565362 h 1130724"/>
                <a:gd name="connsiteX9" fmla="*/ 565363 w 1130726"/>
                <a:gd name="connsiteY9" fmla="*/ 0 h 113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0726" h="1130724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45">
              <a:extLst>
                <a:ext uri="{FF2B5EF4-FFF2-40B4-BE49-F238E27FC236}">
                  <a16:creationId xmlns:a16="http://schemas.microsoft.com/office/drawing/2014/main" id="{49F9C907-348C-4142-AB27-429B47D2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578" y="3552837"/>
              <a:ext cx="535422" cy="1124688"/>
            </a:xfrm>
            <a:custGeom>
              <a:avLst/>
              <a:gdLst>
                <a:gd name="connsiteX0" fmla="*/ 535422 w 535422"/>
                <a:gd name="connsiteY0" fmla="*/ 0 h 1124688"/>
                <a:gd name="connsiteX1" fmla="*/ 535422 w 535422"/>
                <a:gd name="connsiteY1" fmla="*/ 25186 h 1124688"/>
                <a:gd name="connsiteX2" fmla="*/ 456541 w 535422"/>
                <a:gd name="connsiteY2" fmla="*/ 33138 h 1124688"/>
                <a:gd name="connsiteX3" fmla="*/ 25399 w 535422"/>
                <a:gd name="connsiteY3" fmla="*/ 562131 h 1124688"/>
                <a:gd name="connsiteX4" fmla="*/ 456541 w 535422"/>
                <a:gd name="connsiteY4" fmla="*/ 1091124 h 1124688"/>
                <a:gd name="connsiteX5" fmla="*/ 535422 w 535422"/>
                <a:gd name="connsiteY5" fmla="*/ 1099076 h 1124688"/>
                <a:gd name="connsiteX6" fmla="*/ 535422 w 535422"/>
                <a:gd name="connsiteY6" fmla="*/ 1124688 h 1124688"/>
                <a:gd name="connsiteX7" fmla="*/ 451423 w 535422"/>
                <a:gd name="connsiteY7" fmla="*/ 1116220 h 1124688"/>
                <a:gd name="connsiteX8" fmla="*/ 0 w 535422"/>
                <a:gd name="connsiteY8" fmla="*/ 562344 h 1124688"/>
                <a:gd name="connsiteX9" fmla="*/ 451423 w 535422"/>
                <a:gd name="connsiteY9" fmla="*/ 8468 h 112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422" h="1124688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2" y="1099076"/>
                  </a:lnTo>
                  <a:lnTo>
                    <a:pt x="535422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46">
              <a:extLst>
                <a:ext uri="{FF2B5EF4-FFF2-40B4-BE49-F238E27FC236}">
                  <a16:creationId xmlns:a16="http://schemas.microsoft.com/office/drawing/2014/main" id="{82917C11-77C6-A84B-A805-16EEAFB7A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642" y="6295916"/>
              <a:ext cx="535358" cy="562084"/>
            </a:xfrm>
            <a:custGeom>
              <a:avLst/>
              <a:gdLst>
                <a:gd name="connsiteX0" fmla="*/ 535358 w 535358"/>
                <a:gd name="connsiteY0" fmla="*/ 0 h 562084"/>
                <a:gd name="connsiteX1" fmla="*/ 535358 w 535358"/>
                <a:gd name="connsiteY1" fmla="*/ 25186 h 562084"/>
                <a:gd name="connsiteX2" fmla="*/ 469717 w 535358"/>
                <a:gd name="connsiteY2" fmla="*/ 30978 h 562084"/>
                <a:gd name="connsiteX3" fmla="*/ 36306 w 535358"/>
                <a:gd name="connsiteY3" fmla="*/ 453686 h 562084"/>
                <a:gd name="connsiteX4" fmla="*/ 25378 w 535358"/>
                <a:gd name="connsiteY4" fmla="*/ 562084 h 562084"/>
                <a:gd name="connsiteX5" fmla="*/ 0 w 535358"/>
                <a:gd name="connsiteY5" fmla="*/ 562084 h 562084"/>
                <a:gd name="connsiteX6" fmla="*/ 11423 w 535358"/>
                <a:gd name="connsiteY6" fmla="*/ 448780 h 562084"/>
                <a:gd name="connsiteX7" fmla="*/ 465221 w 535358"/>
                <a:gd name="connsiteY7" fmla="*/ 6189 h 56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358" h="562084">
                  <a:moveTo>
                    <a:pt x="535358" y="0"/>
                  </a:moveTo>
                  <a:lnTo>
                    <a:pt x="535358" y="25186"/>
                  </a:lnTo>
                  <a:lnTo>
                    <a:pt x="469717" y="30978"/>
                  </a:lnTo>
                  <a:cubicBezTo>
                    <a:pt x="252550" y="69769"/>
                    <a:pt x="80361" y="238391"/>
                    <a:pt x="36306" y="453686"/>
                  </a:cubicBezTo>
                  <a:lnTo>
                    <a:pt x="25378" y="562084"/>
                  </a:lnTo>
                  <a:lnTo>
                    <a:pt x="0" y="562084"/>
                  </a:lnTo>
                  <a:lnTo>
                    <a:pt x="11423" y="448780"/>
                  </a:lnTo>
                  <a:cubicBezTo>
                    <a:pt x="57551" y="223357"/>
                    <a:pt x="237840" y="46805"/>
                    <a:pt x="465221" y="6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716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2EB97-09A7-AAB1-AFB3-75B660DD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4456D7E2-1BD0-EEB2-E664-46C3AD46B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88" y="214836"/>
            <a:ext cx="10689698" cy="8068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DALL’INCLUSIONE ALLA TRASFORMAZIONE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86C9555-0CC4-0B52-65BD-140E52D282D9}"/>
              </a:ext>
            </a:extLst>
          </p:cNvPr>
          <p:cNvSpPr txBox="1"/>
          <p:nvPr/>
        </p:nvSpPr>
        <p:spPr>
          <a:xfrm>
            <a:off x="565151" y="2160016"/>
            <a:ext cx="4133560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sz="150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6BC16A2-0E1E-052B-A7BF-206DFCBB2138}"/>
              </a:ext>
            </a:extLst>
          </p:cNvPr>
          <p:cNvSpPr txBox="1"/>
          <p:nvPr/>
        </p:nvSpPr>
        <p:spPr>
          <a:xfrm>
            <a:off x="274768" y="765702"/>
            <a:ext cx="7595068" cy="5400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Serve un approccio multidisciplinare, democratico, partecipato.</a:t>
            </a:r>
            <a:b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</a:b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Possiamo ripensare l’AI non solo come strumento, ma come occasione di </a:t>
            </a:r>
            <a:r>
              <a:rPr lang="it-IT" sz="2400" b="1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ripensamento trasformativo</a:t>
            </a: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.</a:t>
            </a: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Regolamentare l’AI è un passo fondamentale, ma non basta. Bisogna ripensare il modello di sviluppo che la produce e la dirige. E’ dunque fondamentale innescare un </a:t>
            </a:r>
            <a:r>
              <a:rPr lang="it-IT" sz="2400" b="1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𝗰𝗶𝗿𝗰𝗼𝗹𝗼 𝘃𝗶𝗿𝘁𝘂𝗼𝘀𝗼 𝗳𝗿𝗮 𝗔𝗜 e 𝗽𝗮𝗿𝗶𝘁à 𝗱𝗶 𝗴𝗲𝗻𝗲𝗿𝗲.</a:t>
            </a: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endParaRPr lang="it-IT" sz="2400" dirty="0">
              <a:solidFill>
                <a:srgbClr val="0070C0"/>
              </a:solidFill>
              <a:latin typeface="Aptos" panose="020B0004020202020204" pitchFamily="34" charset="0"/>
              <a:cs typeface="Courier New"/>
            </a:endParaRP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E per farlo servono </a:t>
            </a:r>
            <a:r>
              <a:rPr lang="it-IT" sz="2400" b="1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alleanze tra mondi</a:t>
            </a: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: accademia, attivismo, imprese, istituzioni.</a:t>
            </a:r>
            <a:endParaRPr lang="it-IT" sz="2400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endParaRPr lang="it-IT" sz="2000" dirty="0">
              <a:solidFill>
                <a:srgbClr val="0070C0"/>
              </a:solidFill>
              <a:cs typeface="Courier New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9403D69-A6D1-6BC6-AF28-228331DCE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518" y="2653258"/>
            <a:ext cx="3262331" cy="185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79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3B438-663B-1093-7B40-BEE5F0F09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FE538C0D-A9EC-94B4-AFB0-EAD9006C5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88" y="214836"/>
            <a:ext cx="10689698" cy="8068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noProof="1">
                <a:solidFill>
                  <a:schemeClr val="accent2"/>
                </a:solidFill>
                <a:latin typeface="Aptos" panose="020B0004020202020204" pitchFamily="34" charset="0"/>
              </a:rPr>
              <a:t>L’AI misura. Noi decidiamo cosa conta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8415B7-1643-831E-53D9-153C89B10F57}"/>
              </a:ext>
            </a:extLst>
          </p:cNvPr>
          <p:cNvSpPr txBox="1"/>
          <p:nvPr/>
        </p:nvSpPr>
        <p:spPr>
          <a:xfrm>
            <a:off x="565151" y="2160016"/>
            <a:ext cx="4133560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sz="150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CF8F6E7-F7A5-9635-7A3B-34A37D5D0D68}"/>
              </a:ext>
            </a:extLst>
          </p:cNvPr>
          <p:cNvSpPr txBox="1"/>
          <p:nvPr/>
        </p:nvSpPr>
        <p:spPr>
          <a:xfrm>
            <a:off x="565151" y="1096772"/>
            <a:ext cx="11187138" cy="5059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E allora la domanda che dovremmo farci non è solo se stiamo valutando bene.</a:t>
            </a: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Ma se stiamo valutando in modo giusto.</a:t>
            </a: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endParaRPr lang="it-IT" sz="2400" dirty="0">
              <a:solidFill>
                <a:srgbClr val="0070C0"/>
              </a:solidFill>
              <a:latin typeface="Aptos" panose="020B0004020202020204" pitchFamily="34" charset="0"/>
              <a:cs typeface="Courier New"/>
            </a:endParaRP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Perché altrimenti il rischio non è solo tecnico.</a:t>
            </a: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24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È rendere più efficienti disuguaglianze che non abbiamo mai davvero messo in discussione.</a:t>
            </a: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endParaRPr lang="it-IT" sz="2400" dirty="0">
              <a:solidFill>
                <a:srgbClr val="0070C0"/>
              </a:solidFill>
              <a:latin typeface="Aptos" panose="020B0004020202020204" pitchFamily="34" charset="0"/>
              <a:cs typeface="Courier New"/>
            </a:endParaRP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3200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E forse, alla fine, la vera domanda è questa:</a:t>
            </a:r>
          </a:p>
          <a:p>
            <a:pPr marR="5080">
              <a:lnSpc>
                <a:spcPct val="120600"/>
              </a:lnSpc>
              <a:spcBef>
                <a:spcPts val="90"/>
              </a:spcBef>
            </a:pPr>
            <a:r>
              <a:rPr lang="it-IT" sz="3200" b="1" dirty="0">
                <a:solidFill>
                  <a:srgbClr val="0070C0"/>
                </a:solidFill>
                <a:latin typeface="Aptos" panose="020B0004020202020204" pitchFamily="34" charset="0"/>
                <a:cs typeface="Courier New"/>
              </a:rPr>
              <a:t>cosa stiamo scegliendo di rendere visibile… quando valutiamo?”</a:t>
            </a:r>
            <a:endParaRPr lang="it-IT" sz="3200" b="1" dirty="0">
              <a:solidFill>
                <a:srgbClr val="0070C0"/>
              </a:solidFill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99761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069E4F-FDCE-EA56-7AC5-147188018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B46B8FB-F6A2-5F47-A6CD-A7E17E692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33A3282-0389-C547-8CA6-7F3E7F27B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0ABDAC0-C3B6-C9FF-0EA1-F45317D0BA2D}"/>
              </a:ext>
            </a:extLst>
          </p:cNvPr>
          <p:cNvSpPr txBox="1"/>
          <p:nvPr/>
        </p:nvSpPr>
        <p:spPr>
          <a:xfrm>
            <a:off x="565150" y="768334"/>
            <a:ext cx="8791501" cy="28664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5080">
              <a:spcBef>
                <a:spcPct val="0"/>
              </a:spcBef>
              <a:spcAft>
                <a:spcPts val="600"/>
              </a:spcAft>
            </a:pPr>
            <a:r>
              <a:rPr lang="en-US" sz="6700" b="1">
                <a:latin typeface="+mj-lt"/>
                <a:ea typeface="+mj-ea"/>
                <a:cs typeface="+mj-cs"/>
              </a:rPr>
              <a:t>GRAZIE DELL’ATTENZIONE!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DDDFCEF-D5C9-BE40-9979-57040F021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919876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3AF7E2-A240-C246-AFB8-2AD8FF462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1746" y="0"/>
            <a:ext cx="1900254" cy="6858000"/>
            <a:chOff x="10291746" y="0"/>
            <a:chExt cx="1900254" cy="6858000"/>
          </a:xfrm>
        </p:grpSpPr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760799C4-90B2-C44F-B45C-4128C830B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5829" y="809310"/>
              <a:ext cx="536171" cy="1124839"/>
            </a:xfrm>
            <a:custGeom>
              <a:avLst/>
              <a:gdLst>
                <a:gd name="connsiteX0" fmla="*/ 536171 w 536171"/>
                <a:gd name="connsiteY0" fmla="*/ 0 h 1124839"/>
                <a:gd name="connsiteX1" fmla="*/ 536171 w 536171"/>
                <a:gd name="connsiteY1" fmla="*/ 1124839 h 1124839"/>
                <a:gd name="connsiteX2" fmla="*/ 451423 w 536171"/>
                <a:gd name="connsiteY2" fmla="*/ 1116295 h 1124839"/>
                <a:gd name="connsiteX3" fmla="*/ 0 w 536171"/>
                <a:gd name="connsiteY3" fmla="*/ 562419 h 1124839"/>
                <a:gd name="connsiteX4" fmla="*/ 451423 w 536171"/>
                <a:gd name="connsiteY4" fmla="*/ 8543 h 112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171" h="1124839">
                  <a:moveTo>
                    <a:pt x="536171" y="0"/>
                  </a:moveTo>
                  <a:lnTo>
                    <a:pt x="536171" y="1124839"/>
                  </a:lnTo>
                  <a:lnTo>
                    <a:pt x="451423" y="1116295"/>
                  </a:lnTo>
                  <a:cubicBezTo>
                    <a:pt x="193797" y="1063577"/>
                    <a:pt x="0" y="835630"/>
                    <a:pt x="0" y="562419"/>
                  </a:cubicBezTo>
                  <a:cubicBezTo>
                    <a:pt x="0" y="289208"/>
                    <a:pt x="193797" y="61261"/>
                    <a:pt x="451423" y="8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8117A5FF-BE82-D049-80D2-F42CEB9E7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748" y="0"/>
              <a:ext cx="1130725" cy="565362"/>
            </a:xfrm>
            <a:custGeom>
              <a:avLst/>
              <a:gdLst>
                <a:gd name="connsiteX0" fmla="*/ 0 w 1130725"/>
                <a:gd name="connsiteY0" fmla="*/ 0 h 565362"/>
                <a:gd name="connsiteX1" fmla="*/ 25420 w 1130725"/>
                <a:gd name="connsiteY1" fmla="*/ 0 h 565362"/>
                <a:gd name="connsiteX2" fmla="*/ 36369 w 1130725"/>
                <a:gd name="connsiteY2" fmla="*/ 108609 h 565362"/>
                <a:gd name="connsiteX3" fmla="*/ 565363 w 1130725"/>
                <a:gd name="connsiteY3" fmla="*/ 539750 h 565362"/>
                <a:gd name="connsiteX4" fmla="*/ 1094356 w 1130725"/>
                <a:gd name="connsiteY4" fmla="*/ 108609 h 565362"/>
                <a:gd name="connsiteX5" fmla="*/ 1105305 w 1130725"/>
                <a:gd name="connsiteY5" fmla="*/ 0 h 565362"/>
                <a:gd name="connsiteX6" fmla="*/ 1130725 w 1130725"/>
                <a:gd name="connsiteY6" fmla="*/ 0 h 565362"/>
                <a:gd name="connsiteX7" fmla="*/ 565363 w 1130725"/>
                <a:gd name="connsiteY7" fmla="*/ 565362 h 565362"/>
                <a:gd name="connsiteX8" fmla="*/ 0 w 1130725"/>
                <a:gd name="connsiteY8" fmla="*/ 0 h 56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0725" h="565362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0BDBD55C-A498-F545-BABF-ACA34A20E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578" y="0"/>
              <a:ext cx="535422" cy="562344"/>
            </a:xfrm>
            <a:custGeom>
              <a:avLst/>
              <a:gdLst>
                <a:gd name="connsiteX0" fmla="*/ 0 w 535422"/>
                <a:gd name="connsiteY0" fmla="*/ 0 h 562344"/>
                <a:gd name="connsiteX1" fmla="*/ 25421 w 535422"/>
                <a:gd name="connsiteY1" fmla="*/ 0 h 562344"/>
                <a:gd name="connsiteX2" fmla="*/ 36370 w 535422"/>
                <a:gd name="connsiteY2" fmla="*/ 108609 h 562344"/>
                <a:gd name="connsiteX3" fmla="*/ 469781 w 535422"/>
                <a:gd name="connsiteY3" fmla="*/ 531316 h 562344"/>
                <a:gd name="connsiteX4" fmla="*/ 535422 w 535422"/>
                <a:gd name="connsiteY4" fmla="*/ 537108 h 562344"/>
                <a:gd name="connsiteX5" fmla="*/ 535422 w 535422"/>
                <a:gd name="connsiteY5" fmla="*/ 562344 h 562344"/>
                <a:gd name="connsiteX6" fmla="*/ 451424 w 535422"/>
                <a:gd name="connsiteY6" fmla="*/ 553876 h 562344"/>
                <a:gd name="connsiteX7" fmla="*/ 0 w 535422"/>
                <a:gd name="connsiteY7" fmla="*/ 0 h 562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422" h="562344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0425" y="323904"/>
                    <a:pt x="252614" y="492525"/>
                    <a:pt x="469781" y="531316"/>
                  </a:cubicBezTo>
                  <a:lnTo>
                    <a:pt x="535422" y="537108"/>
                  </a:lnTo>
                  <a:lnTo>
                    <a:pt x="535422" y="562344"/>
                  </a:lnTo>
                  <a:lnTo>
                    <a:pt x="451424" y="553876"/>
                  </a:lnTo>
                  <a:cubicBezTo>
                    <a:pt x="193797" y="501158"/>
                    <a:pt x="0" y="27321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FC6DFD41-F3C6-7747-98B3-A47594E7B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578" y="2181112"/>
              <a:ext cx="535422" cy="1124687"/>
            </a:xfrm>
            <a:custGeom>
              <a:avLst/>
              <a:gdLst>
                <a:gd name="connsiteX0" fmla="*/ 535422 w 535422"/>
                <a:gd name="connsiteY0" fmla="*/ 0 h 1124687"/>
                <a:gd name="connsiteX1" fmla="*/ 535422 w 535422"/>
                <a:gd name="connsiteY1" fmla="*/ 25186 h 1124687"/>
                <a:gd name="connsiteX2" fmla="*/ 456541 w 535422"/>
                <a:gd name="connsiteY2" fmla="*/ 33138 h 1124687"/>
                <a:gd name="connsiteX3" fmla="*/ 25399 w 535422"/>
                <a:gd name="connsiteY3" fmla="*/ 562130 h 1124687"/>
                <a:gd name="connsiteX4" fmla="*/ 456541 w 535422"/>
                <a:gd name="connsiteY4" fmla="*/ 1091123 h 1124687"/>
                <a:gd name="connsiteX5" fmla="*/ 535422 w 535422"/>
                <a:gd name="connsiteY5" fmla="*/ 1099075 h 1124687"/>
                <a:gd name="connsiteX6" fmla="*/ 535422 w 535422"/>
                <a:gd name="connsiteY6" fmla="*/ 1124687 h 1124687"/>
                <a:gd name="connsiteX7" fmla="*/ 451423 w 535422"/>
                <a:gd name="connsiteY7" fmla="*/ 1116219 h 1124687"/>
                <a:gd name="connsiteX8" fmla="*/ 0 w 535422"/>
                <a:gd name="connsiteY8" fmla="*/ 562343 h 1124687"/>
                <a:gd name="connsiteX9" fmla="*/ 451423 w 535422"/>
                <a:gd name="connsiteY9" fmla="*/ 8468 h 112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422" h="1124687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7"/>
                    <a:pt x="25399" y="301194"/>
                    <a:pt x="25399" y="562130"/>
                  </a:cubicBezTo>
                  <a:cubicBezTo>
                    <a:pt x="25399" y="823067"/>
                    <a:pt x="210489" y="1040774"/>
                    <a:pt x="456541" y="1091123"/>
                  </a:cubicBezTo>
                  <a:lnTo>
                    <a:pt x="535422" y="1099075"/>
                  </a:lnTo>
                  <a:lnTo>
                    <a:pt x="535422" y="1124687"/>
                  </a:lnTo>
                  <a:lnTo>
                    <a:pt x="451423" y="1116219"/>
                  </a:lnTo>
                  <a:cubicBezTo>
                    <a:pt x="193797" y="1063501"/>
                    <a:pt x="0" y="835554"/>
                    <a:pt x="0" y="562343"/>
                  </a:cubicBezTo>
                  <a:cubicBezTo>
                    <a:pt x="0" y="289132"/>
                    <a:pt x="193797" y="61185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FA2D6C8B-5842-3443-BC3B-700D61C56D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1746" y="806365"/>
              <a:ext cx="1130726" cy="1130724"/>
            </a:xfrm>
            <a:custGeom>
              <a:avLst/>
              <a:gdLst>
                <a:gd name="connsiteX0" fmla="*/ 565363 w 1130726"/>
                <a:gd name="connsiteY0" fmla="*/ 25186 h 1130724"/>
                <a:gd name="connsiteX1" fmla="*/ 25399 w 1130726"/>
                <a:gd name="connsiteY1" fmla="*/ 565149 h 1130724"/>
                <a:gd name="connsiteX2" fmla="*/ 565363 w 1130726"/>
                <a:gd name="connsiteY2" fmla="*/ 1105112 h 1130724"/>
                <a:gd name="connsiteX3" fmla="*/ 1105327 w 1130726"/>
                <a:gd name="connsiteY3" fmla="*/ 565149 h 1130724"/>
                <a:gd name="connsiteX4" fmla="*/ 565363 w 1130726"/>
                <a:gd name="connsiteY4" fmla="*/ 25186 h 1130724"/>
                <a:gd name="connsiteX5" fmla="*/ 565363 w 1130726"/>
                <a:gd name="connsiteY5" fmla="*/ 0 h 1130724"/>
                <a:gd name="connsiteX6" fmla="*/ 1130726 w 1130726"/>
                <a:gd name="connsiteY6" fmla="*/ 565362 h 1130724"/>
                <a:gd name="connsiteX7" fmla="*/ 565363 w 1130726"/>
                <a:gd name="connsiteY7" fmla="*/ 1130724 h 1130724"/>
                <a:gd name="connsiteX8" fmla="*/ 0 w 1130726"/>
                <a:gd name="connsiteY8" fmla="*/ 565362 h 1130724"/>
                <a:gd name="connsiteX9" fmla="*/ 565363 w 1130726"/>
                <a:gd name="connsiteY9" fmla="*/ 0 h 1130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0726" h="1130724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C7442654-B5C0-1847-A829-082D07974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578" y="3552837"/>
              <a:ext cx="535422" cy="1124688"/>
            </a:xfrm>
            <a:custGeom>
              <a:avLst/>
              <a:gdLst>
                <a:gd name="connsiteX0" fmla="*/ 535422 w 535422"/>
                <a:gd name="connsiteY0" fmla="*/ 0 h 1124688"/>
                <a:gd name="connsiteX1" fmla="*/ 535422 w 535422"/>
                <a:gd name="connsiteY1" fmla="*/ 25186 h 1124688"/>
                <a:gd name="connsiteX2" fmla="*/ 456541 w 535422"/>
                <a:gd name="connsiteY2" fmla="*/ 33138 h 1124688"/>
                <a:gd name="connsiteX3" fmla="*/ 25399 w 535422"/>
                <a:gd name="connsiteY3" fmla="*/ 562131 h 1124688"/>
                <a:gd name="connsiteX4" fmla="*/ 456541 w 535422"/>
                <a:gd name="connsiteY4" fmla="*/ 1091124 h 1124688"/>
                <a:gd name="connsiteX5" fmla="*/ 535422 w 535422"/>
                <a:gd name="connsiteY5" fmla="*/ 1099076 h 1124688"/>
                <a:gd name="connsiteX6" fmla="*/ 535422 w 535422"/>
                <a:gd name="connsiteY6" fmla="*/ 1124688 h 1124688"/>
                <a:gd name="connsiteX7" fmla="*/ 451423 w 535422"/>
                <a:gd name="connsiteY7" fmla="*/ 1116220 h 1124688"/>
                <a:gd name="connsiteX8" fmla="*/ 0 w 535422"/>
                <a:gd name="connsiteY8" fmla="*/ 562344 h 1124688"/>
                <a:gd name="connsiteX9" fmla="*/ 451423 w 535422"/>
                <a:gd name="connsiteY9" fmla="*/ 8468 h 112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422" h="1124688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2" y="1099076"/>
                  </a:lnTo>
                  <a:lnTo>
                    <a:pt x="535422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42B39F10-6841-E54C-8D10-69B571EE10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6642" y="6295916"/>
              <a:ext cx="535358" cy="562084"/>
            </a:xfrm>
            <a:custGeom>
              <a:avLst/>
              <a:gdLst>
                <a:gd name="connsiteX0" fmla="*/ 535358 w 535358"/>
                <a:gd name="connsiteY0" fmla="*/ 0 h 562084"/>
                <a:gd name="connsiteX1" fmla="*/ 535358 w 535358"/>
                <a:gd name="connsiteY1" fmla="*/ 25186 h 562084"/>
                <a:gd name="connsiteX2" fmla="*/ 469717 w 535358"/>
                <a:gd name="connsiteY2" fmla="*/ 30978 h 562084"/>
                <a:gd name="connsiteX3" fmla="*/ 36306 w 535358"/>
                <a:gd name="connsiteY3" fmla="*/ 453686 h 562084"/>
                <a:gd name="connsiteX4" fmla="*/ 25378 w 535358"/>
                <a:gd name="connsiteY4" fmla="*/ 562084 h 562084"/>
                <a:gd name="connsiteX5" fmla="*/ 0 w 535358"/>
                <a:gd name="connsiteY5" fmla="*/ 562084 h 562084"/>
                <a:gd name="connsiteX6" fmla="*/ 11423 w 535358"/>
                <a:gd name="connsiteY6" fmla="*/ 448780 h 562084"/>
                <a:gd name="connsiteX7" fmla="*/ 465221 w 535358"/>
                <a:gd name="connsiteY7" fmla="*/ 6189 h 56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5358" h="562084">
                  <a:moveTo>
                    <a:pt x="535358" y="0"/>
                  </a:moveTo>
                  <a:lnTo>
                    <a:pt x="535358" y="25186"/>
                  </a:lnTo>
                  <a:lnTo>
                    <a:pt x="469717" y="30978"/>
                  </a:lnTo>
                  <a:cubicBezTo>
                    <a:pt x="252550" y="69769"/>
                    <a:pt x="80361" y="238391"/>
                    <a:pt x="36306" y="453686"/>
                  </a:cubicBezTo>
                  <a:lnTo>
                    <a:pt x="25378" y="562084"/>
                  </a:lnTo>
                  <a:lnTo>
                    <a:pt x="0" y="562084"/>
                  </a:lnTo>
                  <a:lnTo>
                    <a:pt x="11423" y="448780"/>
                  </a:lnTo>
                  <a:cubicBezTo>
                    <a:pt x="57551" y="223357"/>
                    <a:pt x="237840" y="46805"/>
                    <a:pt x="465221" y="6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25B97A3-90C1-B8F7-70E0-CD38355A0FEE}"/>
              </a:ext>
            </a:extLst>
          </p:cNvPr>
          <p:cNvSpPr txBox="1"/>
          <p:nvPr/>
        </p:nvSpPr>
        <p:spPr>
          <a:xfrm>
            <a:off x="565151" y="2160016"/>
            <a:ext cx="4133560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285331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852</Words>
  <Application>Microsoft Macintosh PowerPoint</Application>
  <PresentationFormat>Widescreen</PresentationFormat>
  <Paragraphs>108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Aptos</vt:lpstr>
      <vt:lpstr>Arial</vt:lpstr>
      <vt:lpstr>Courier New</vt:lpstr>
      <vt:lpstr>Neue Haas Grotesk Text Pro</vt:lpstr>
      <vt:lpstr>Wingdings</vt:lpstr>
      <vt:lpstr>PunchcardVTI</vt:lpstr>
      <vt:lpstr>Valutazione e intelligenza artificiale in chiave di pari opportunità</vt:lpstr>
      <vt:lpstr>Chi sono</vt:lpstr>
      <vt:lpstr>MAINSTREAM  WASHING  VELOCITA’ </vt:lpstr>
      <vt:lpstr>Differenze del mondo reale amplificate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AI e parità di genere alleate </vt:lpstr>
      <vt:lpstr>DALL’INCLUSIONE ALLA TRASFORMAZIONE</vt:lpstr>
      <vt:lpstr>L’AI misura. Noi decidiamo cosa conta.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Monica Cerutti</dc:creator>
  <cp:lastModifiedBy>Monica Cerutti</cp:lastModifiedBy>
  <cp:revision>24</cp:revision>
  <dcterms:created xsi:type="dcterms:W3CDTF">2025-10-25T21:29:22Z</dcterms:created>
  <dcterms:modified xsi:type="dcterms:W3CDTF">2026-03-30T11:54:37Z</dcterms:modified>
</cp:coreProperties>
</file>