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</p:sldMasterIdLst>
  <p:notesMasterIdLst>
    <p:notesMasterId r:id="rId7"/>
  </p:notesMasterIdLst>
  <p:sldIdLst>
    <p:sldId id="256" r:id="rId2"/>
    <p:sldId id="262" r:id="rId3"/>
    <p:sldId id="260" r:id="rId4"/>
    <p:sldId id="261" r:id="rId5"/>
    <p:sldId id="263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/>
    <p:restoredTop sz="94536"/>
  </p:normalViewPr>
  <p:slideViewPr>
    <p:cSldViewPr snapToGrid="0">
      <p:cViewPr varScale="1">
        <p:scale>
          <a:sx n="109" d="100"/>
          <a:sy n="109" d="100"/>
        </p:scale>
        <p:origin x="61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BDC69-28A8-C243-A5DA-B9D2E6067DC6}" type="datetimeFigureOut">
              <a:rPr lang="it-IT" smtClean="0"/>
              <a:t>03/12/25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62413-8301-4144-AF8A-91FA94323147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472025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B3A59E-0AF4-AA49-BBCC-5BDA8C395B6C}" type="datetime1">
              <a:rPr lang="it-IT" smtClean="0"/>
              <a:t>03/12/25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3520521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49772E-0E7A-FB42-9332-1059BDAA0A9C}" type="datetime1">
              <a:rPr lang="it-IT" smtClean="0"/>
              <a:t>03/12/25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75709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426055-6B8A-F246-AB65-8E9E8CD76483}" type="datetime1">
              <a:rPr lang="it-IT" smtClean="0"/>
              <a:t>03/12/25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0847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C0823F-E7CF-954E-BF33-D69A09574046}" type="datetime1">
              <a:rPr lang="it-IT" smtClean="0"/>
              <a:t>03/12/25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414939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89B166-5DD8-304D-B6DD-DB893AF5A3CB}" type="datetime1">
              <a:rPr lang="it-IT" smtClean="0"/>
              <a:t>03/12/25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4791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92E703-EADF-7540-86C5-5EB4665CFE6D}" type="datetime1">
              <a:rPr lang="it-IT" smtClean="0"/>
              <a:t>03/12/25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85204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AE965C-6975-FF4E-9759-D4130D86AF0D}" type="datetime1">
              <a:rPr lang="it-IT" smtClean="0"/>
              <a:t>03/12/25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9915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C86D5E-79CA-674B-8A0D-81E593E5C01F}" type="datetime1">
              <a:rPr lang="it-IT" smtClean="0"/>
              <a:t>03/12/25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41792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61632-7FDD-CC4E-BB7C-91A37F1FC19B}" type="datetime1">
              <a:rPr lang="it-IT" smtClean="0"/>
              <a:t>03/12/25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261355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magine panoramica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27E3AD-E60E-9346-AA4A-929C3BAE3FD5}" type="datetime1">
              <a:rPr lang="it-IT" smtClean="0"/>
              <a:t>03/12/25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096722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olo e sotto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5068C-CE06-EA4F-920D-EE7A4A1E3186}" type="datetime1">
              <a:rPr lang="it-IT" smtClean="0"/>
              <a:t>03/12/25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11791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zio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2BA3D5-5646-4C43-9EDB-788F9107B0F5}" type="datetime1">
              <a:rPr lang="it-IT" smtClean="0"/>
              <a:t>03/12/25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1074985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cheda no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C5419D-FED0-1340-9DBC-C7CB6BAFB04A}" type="datetime1">
              <a:rPr lang="it-IT" smtClean="0"/>
              <a:t>03/12/25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830944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F10656-69EF-CB4D-A87D-1CDA3B7BF1D1}" type="datetime1">
              <a:rPr lang="it-IT" smtClean="0"/>
              <a:t>03/12/25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1362803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onn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45FCC2-E3C0-9B48-BAB3-4D1A94BF16BE}" type="datetime1">
              <a:rPr lang="it-IT" smtClean="0"/>
              <a:t>03/12/25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64098569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9E86F-DA70-1D49-8475-CD4A1A351430}" type="datetime1">
              <a:rPr lang="it-IT" smtClean="0"/>
              <a:t>03/12/25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376735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A8CF71AF-5A17-1241-A16D-FC53C700AD4D}" type="datetime1">
              <a:rPr lang="it-IT" smtClean="0"/>
              <a:t>03/12/25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989192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DC559-6ED6-0F47-981D-3B556BABBCBD}" type="datetime1">
              <a:rPr lang="it-IT" smtClean="0"/>
              <a:t>03/12/25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EBD46C-F0DD-C64D-9599-ABB05C73253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6829514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bg2">
                <a:shade val="100000"/>
                <a:hueMod val="100000"/>
                <a:satMod val="110000"/>
                <a:lumMod val="130000"/>
              </a:schemeClr>
            </a:gs>
            <a:gs pos="100000">
              <a:schemeClr val="bg2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6B5BE23-43BC-4102-A20C-F4ACF61B96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82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B3E0EB5-236F-4CF9-A4DE-18C67F5832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76" y="0"/>
            <a:ext cx="12192000" cy="6858000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BC74B2E0-C1FD-4AD7-A14C-28341D0D8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552816" y="0"/>
            <a:ext cx="4636008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FA07D031-EDFA-4306-A17D-646DC5B6CAB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2"/>
            <a:ext cx="7767872" cy="225365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2933D720-9FAE-440B-82CD-48ED80970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2590078"/>
            <a:ext cx="7868173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it-IT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AAFE7A5-DD21-2CED-0740-49C706E57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6714888" cy="1373070"/>
          </a:xfrm>
        </p:spPr>
        <p:txBody>
          <a:bodyPr anchor="b">
            <a:normAutofit/>
          </a:bodyPr>
          <a:lstStyle/>
          <a:p>
            <a:r>
              <a:rPr lang="it-IT" sz="3000" dirty="0"/>
              <a:t>Le più importanti attività realizzate dal GT Pari Opportunità 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996EA93-5860-D561-C4AD-33E8BFBCBED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6714888" cy="1509145"/>
          </a:xfrm>
        </p:spPr>
        <p:txBody>
          <a:bodyPr>
            <a:normAutofit/>
          </a:bodyPr>
          <a:lstStyle/>
          <a:p>
            <a:r>
              <a:rPr lang="it-IT" dirty="0"/>
              <a:t>Elenco sintetico</a:t>
            </a:r>
          </a:p>
          <a:p>
            <a:r>
              <a:rPr lang="it-IT" i="1" dirty="0">
                <a:latin typeface="ACADEMY ENGRAVED LET PLAIN:1.0" panose="02000000000000000000" pitchFamily="2" charset="0"/>
              </a:rPr>
              <a:t>Coordinatrici 2011-2012: Catina Balotta e Natascia Tieri</a:t>
            </a:r>
          </a:p>
          <a:p>
            <a:r>
              <a:rPr lang="it-IT" i="1" dirty="0">
                <a:latin typeface="ACADEMY ENGRAVED LET PLAIN:1.0" panose="02000000000000000000" pitchFamily="2" charset="0"/>
              </a:rPr>
              <a:t>Coordinatrici 2013-2025: Catina Balotta e Monica Andriolo</a:t>
            </a:r>
          </a:p>
          <a:p>
            <a:endParaRPr lang="it-IT" i="1" dirty="0">
              <a:latin typeface="ACADEMY ENGRAVED LET PLAIN:1.0" panose="02000000000000000000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F695075-78BE-4317-9CC5-B2ADC2D99D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93466" y="642795"/>
            <a:ext cx="3347830" cy="5575125"/>
          </a:xfrm>
          <a:prstGeom prst="rect">
            <a:avLst/>
          </a:prstGeom>
          <a:solidFill>
            <a:schemeClr val="tx1"/>
          </a:solidFill>
          <a:ln>
            <a:noFill/>
          </a:ln>
          <a:effectLst>
            <a:outerShdw blurRad="76200" dist="63500" dir="5040000" algn="t" rotWithShape="0">
              <a:prstClr val="black">
                <a:alpha val="41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magine 6" descr="Immagine che contiene testo, schermata, giallo, arancione&#10;&#10;Descrizione generata automaticamente">
            <a:extLst>
              <a:ext uri="{FF2B5EF4-FFF2-40B4-BE49-F238E27FC236}">
                <a16:creationId xmlns:a16="http://schemas.microsoft.com/office/drawing/2014/main" id="{E8B309ED-E378-594C-494B-C3596135E5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10330" y="1733205"/>
            <a:ext cx="2731172" cy="1536284"/>
          </a:xfrm>
          <a:prstGeom prst="rect">
            <a:avLst/>
          </a:prstGeom>
          <a:ln>
            <a:noFill/>
          </a:ln>
          <a:effectLst/>
        </p:spPr>
      </p:pic>
      <p:pic>
        <p:nvPicPr>
          <p:cNvPr id="5" name="Immagine 4">
            <a:extLst>
              <a:ext uri="{FF2B5EF4-FFF2-40B4-BE49-F238E27FC236}">
                <a16:creationId xmlns:a16="http://schemas.microsoft.com/office/drawing/2014/main" id="{DD7AE5FB-5B69-C195-FBDB-38D117AE4DF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8303" y="3591224"/>
            <a:ext cx="2743200" cy="811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3228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DCF81E-5169-3AF0-C320-B12CF04D4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461844" cy="1080938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Le più importanti attività realizzate dal GT Pari Opportunità </a:t>
            </a:r>
          </a:p>
        </p:txBody>
      </p:sp>
      <p:pic>
        <p:nvPicPr>
          <p:cNvPr id="15" name="Segnaposto contenuto 14" descr="Immagine che contiene testo, Carattere, poster, Elementi grafici&#10;&#10;Descrizione generata automaticamente">
            <a:extLst>
              <a:ext uri="{FF2B5EF4-FFF2-40B4-BE49-F238E27FC236}">
                <a16:creationId xmlns:a16="http://schemas.microsoft.com/office/drawing/2014/main" id="{B93EBD83-3C0F-A396-98D5-E512EACC9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2694" y="861391"/>
            <a:ext cx="2590800" cy="742121"/>
          </a:xfrm>
        </p:spPr>
      </p:pic>
      <p:pic>
        <p:nvPicPr>
          <p:cNvPr id="24" name="Immagine 23" descr="Immagine che contiene testo, schermata, giallo, arancione&#10;&#10;Descrizione generata automaticamente">
            <a:extLst>
              <a:ext uri="{FF2B5EF4-FFF2-40B4-BE49-F238E27FC236}">
                <a16:creationId xmlns:a16="http://schemas.microsoft.com/office/drawing/2014/main" id="{55E1DBCB-2337-B641-70AC-A290E0C17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694" y="1834166"/>
            <a:ext cx="2590800" cy="1431551"/>
          </a:xfrm>
          <a:prstGeom prst="rect">
            <a:avLst/>
          </a:prstGeom>
        </p:spPr>
      </p:pic>
      <p:graphicFrame>
        <p:nvGraphicFramePr>
          <p:cNvPr id="4" name="Tabella 3">
            <a:extLst>
              <a:ext uri="{FF2B5EF4-FFF2-40B4-BE49-F238E27FC236}">
                <a16:creationId xmlns:a16="http://schemas.microsoft.com/office/drawing/2014/main" id="{7250D2A7-283B-D5CA-54A0-C978AB3006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6900150"/>
              </p:ext>
            </p:extLst>
          </p:nvPr>
        </p:nvGraphicFramePr>
        <p:xfrm>
          <a:off x="393802" y="2133149"/>
          <a:ext cx="8034882" cy="427013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00386">
                  <a:extLst>
                    <a:ext uri="{9D8B030D-6E8A-4147-A177-3AD203B41FA5}">
                      <a16:colId xmlns:a16="http://schemas.microsoft.com/office/drawing/2014/main" val="2170196712"/>
                    </a:ext>
                  </a:extLst>
                </a:gridCol>
                <a:gridCol w="2363200">
                  <a:extLst>
                    <a:ext uri="{9D8B030D-6E8A-4147-A177-3AD203B41FA5}">
                      <a16:colId xmlns:a16="http://schemas.microsoft.com/office/drawing/2014/main" val="578644704"/>
                    </a:ext>
                  </a:extLst>
                </a:gridCol>
                <a:gridCol w="4371296">
                  <a:extLst>
                    <a:ext uri="{9D8B030D-6E8A-4147-A177-3AD203B41FA5}">
                      <a16:colId xmlns:a16="http://schemas.microsoft.com/office/drawing/2014/main" val="4085861203"/>
                    </a:ext>
                  </a:extLst>
                </a:gridCol>
              </a:tblGrid>
              <a:tr h="568498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DATA E LUOGO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INIZIATIVA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TITOLO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 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494373811"/>
                  </a:ext>
                </a:extLst>
              </a:tr>
              <a:tr h="672315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15/03/2012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Roma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Convegno in collaborazione con Università La Sapienza di Roma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“Come è cambiata la condizione delle donne?”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64256591"/>
                  </a:ext>
                </a:extLst>
              </a:tr>
              <a:tr h="568498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18/10/2012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Bolzano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Convegno in collaborazione con Confcooperative Bolzano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“La valutazione delle pari opportunità in ambito cooperativo”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49207646"/>
                  </a:ext>
                </a:extLst>
              </a:tr>
              <a:tr h="896420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12/12/2013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Firenze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Convegno in collaborazione con ANCI Toscana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“Accountability e valutazione delle politiche di Pari Opportunità negli enti pubblici italiani: bilanci di genere e ricerche valutative”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22754849"/>
                  </a:ext>
                </a:extLst>
              </a:tr>
              <a:tr h="1421243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22/04/2014 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Roma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Panel all’interno del Congresso nazionale AIV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"Monitorare e valutare le pari opportunità: quando le diversità di genere, razza e abilità diventano un valore per fare impresa. Esperienze di monitoraggio e valutazione tra organizzazioni private e istituzioni pubbliche"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3117662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F6A62219-5124-7B8A-94A9-5794952335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313420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DCF81E-5169-3AF0-C320-B12CF04D4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461844" cy="1080938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Le più importanti attività realizzate dal GT Pari Opportunità </a:t>
            </a:r>
          </a:p>
        </p:txBody>
      </p:sp>
      <p:pic>
        <p:nvPicPr>
          <p:cNvPr id="15" name="Segnaposto contenuto 14" descr="Immagine che contiene testo, Carattere, poster, Elementi grafici&#10;&#10;Descrizione generata automaticamente">
            <a:extLst>
              <a:ext uri="{FF2B5EF4-FFF2-40B4-BE49-F238E27FC236}">
                <a16:creationId xmlns:a16="http://schemas.microsoft.com/office/drawing/2014/main" id="{B93EBD83-3C0F-A396-98D5-E512EACC9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2694" y="861391"/>
            <a:ext cx="2590800" cy="742121"/>
          </a:xfrm>
        </p:spPr>
      </p:pic>
      <p:pic>
        <p:nvPicPr>
          <p:cNvPr id="24" name="Immagine 23" descr="Immagine che contiene testo, schermata, giallo, arancione&#10;&#10;Descrizione generata automaticamente">
            <a:extLst>
              <a:ext uri="{FF2B5EF4-FFF2-40B4-BE49-F238E27FC236}">
                <a16:creationId xmlns:a16="http://schemas.microsoft.com/office/drawing/2014/main" id="{55E1DBCB-2337-B641-70AC-A290E0C17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694" y="1834166"/>
            <a:ext cx="2590800" cy="1431551"/>
          </a:xfrm>
          <a:prstGeom prst="rect">
            <a:avLst/>
          </a:prstGeom>
        </p:spPr>
      </p:pic>
      <p:graphicFrame>
        <p:nvGraphicFramePr>
          <p:cNvPr id="3" name="Tabella 2">
            <a:extLst>
              <a:ext uri="{FF2B5EF4-FFF2-40B4-BE49-F238E27FC236}">
                <a16:creationId xmlns:a16="http://schemas.microsoft.com/office/drawing/2014/main" id="{2C71D74F-CFE7-3C69-325A-2C2BED130E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1960767"/>
              </p:ext>
            </p:extLst>
          </p:nvPr>
        </p:nvGraphicFramePr>
        <p:xfrm>
          <a:off x="357809" y="2146851"/>
          <a:ext cx="8192467" cy="42201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5890">
                  <a:extLst>
                    <a:ext uri="{9D8B030D-6E8A-4147-A177-3AD203B41FA5}">
                      <a16:colId xmlns:a16="http://schemas.microsoft.com/office/drawing/2014/main" val="233041629"/>
                    </a:ext>
                  </a:extLst>
                </a:gridCol>
                <a:gridCol w="2409549">
                  <a:extLst>
                    <a:ext uri="{9D8B030D-6E8A-4147-A177-3AD203B41FA5}">
                      <a16:colId xmlns:a16="http://schemas.microsoft.com/office/drawing/2014/main" val="2651660775"/>
                    </a:ext>
                  </a:extLst>
                </a:gridCol>
                <a:gridCol w="4457028">
                  <a:extLst>
                    <a:ext uri="{9D8B030D-6E8A-4147-A177-3AD203B41FA5}">
                      <a16:colId xmlns:a16="http://schemas.microsoft.com/office/drawing/2014/main" val="2663570418"/>
                    </a:ext>
                  </a:extLst>
                </a:gridCol>
              </a:tblGrid>
              <a:tr h="895847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DATA E LUOGO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INIZIATIVA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TITOLO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75089594"/>
                  </a:ext>
                </a:extLst>
              </a:tr>
              <a:tr h="597231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2015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Genova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All’interno del Congresso Nazionale AIV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Interventi singoli di componenti del GT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81853765"/>
                  </a:ext>
                </a:extLst>
              </a:tr>
              <a:tr h="551071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2016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Roma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All’interno del Congresso Nazionale AIV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Interventi singoli di componenti del GT, ma senza sessioni organizzate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02064118"/>
                  </a:ext>
                </a:extLst>
              </a:tr>
              <a:tr h="597231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21/04/2017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Padova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Panel organizzato all’interno del Congresso Nazionale AIV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“Famiglia, donne e lavoro” 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63379905"/>
                  </a:ext>
                </a:extLst>
              </a:tr>
              <a:tr h="597231">
                <a:tc>
                  <a:txBody>
                    <a:bodyPr/>
                    <a:lstStyle/>
                    <a:p>
                      <a:pPr algn="just"/>
                      <a:r>
                        <a:rPr lang="en-US" sz="1400" kern="100">
                          <a:effectLst/>
                        </a:rPr>
                        <a:t>6/04/2018</a:t>
                      </a:r>
                      <a:endParaRPr lang="it-IT" sz="1400" kern="100">
                        <a:effectLst/>
                      </a:endParaRPr>
                    </a:p>
                    <a:p>
                      <a:pPr algn="just"/>
                      <a:r>
                        <a:rPr lang="en-US" sz="1400" kern="100">
                          <a:effectLst/>
                        </a:rPr>
                        <a:t>L’Aquila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Panel organizzato all’interno del Congresso Nazionale AIV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“La valutazione delle pari opportunità nei percorsi formativi”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15171844"/>
                  </a:ext>
                </a:extLst>
              </a:tr>
              <a:tr h="895847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2/04/2019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Venezia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Panel organizzato all’interno del Congresso Nazionale AIV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“La valutazione a sostegno delle pari opportunità nelle politiche di welfare e di innovazione sociale»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30795658"/>
                  </a:ext>
                </a:extLst>
              </a:tr>
            </a:tbl>
          </a:graphicData>
        </a:graphic>
      </p:graphicFrame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C57CAF90-8874-3C85-9A18-C151926FCD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787811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DCF81E-5169-3AF0-C320-B12CF04D4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461844" cy="1080938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Le più importanti attività realizzate dal GT Pari Opportunità </a:t>
            </a:r>
          </a:p>
        </p:txBody>
      </p:sp>
      <p:pic>
        <p:nvPicPr>
          <p:cNvPr id="15" name="Segnaposto contenuto 14" descr="Immagine che contiene testo, Carattere, poster, Elementi grafici&#10;&#10;Descrizione generata automaticamente">
            <a:extLst>
              <a:ext uri="{FF2B5EF4-FFF2-40B4-BE49-F238E27FC236}">
                <a16:creationId xmlns:a16="http://schemas.microsoft.com/office/drawing/2014/main" id="{B93EBD83-3C0F-A396-98D5-E512EACC9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2694" y="861391"/>
            <a:ext cx="2590800" cy="742121"/>
          </a:xfrm>
        </p:spPr>
      </p:pic>
      <p:pic>
        <p:nvPicPr>
          <p:cNvPr id="24" name="Immagine 23" descr="Immagine che contiene testo, schermata, giallo, arancione&#10;&#10;Descrizione generata automaticamente">
            <a:extLst>
              <a:ext uri="{FF2B5EF4-FFF2-40B4-BE49-F238E27FC236}">
                <a16:creationId xmlns:a16="http://schemas.microsoft.com/office/drawing/2014/main" id="{55E1DBCB-2337-B641-70AC-A290E0C17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694" y="1834166"/>
            <a:ext cx="2590800" cy="1431551"/>
          </a:xfrm>
          <a:prstGeom prst="rect">
            <a:avLst/>
          </a:prstGeom>
        </p:spPr>
      </p:pic>
      <p:graphicFrame>
        <p:nvGraphicFramePr>
          <p:cNvPr id="4" name="Segnaposto contenuto 3">
            <a:extLst>
              <a:ext uri="{FF2B5EF4-FFF2-40B4-BE49-F238E27FC236}">
                <a16:creationId xmlns:a16="http://schemas.microsoft.com/office/drawing/2014/main" id="{3989BFD4-66E5-2719-D1EF-3527A085904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51784042"/>
              </p:ext>
            </p:extLst>
          </p:nvPr>
        </p:nvGraphicFramePr>
        <p:xfrm>
          <a:off x="273583" y="2194403"/>
          <a:ext cx="8275320" cy="399598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16803">
                  <a:extLst>
                    <a:ext uri="{9D8B030D-6E8A-4147-A177-3AD203B41FA5}">
                      <a16:colId xmlns:a16="http://schemas.microsoft.com/office/drawing/2014/main" val="3400777162"/>
                    </a:ext>
                  </a:extLst>
                </a:gridCol>
                <a:gridCol w="2525531">
                  <a:extLst>
                    <a:ext uri="{9D8B030D-6E8A-4147-A177-3AD203B41FA5}">
                      <a16:colId xmlns:a16="http://schemas.microsoft.com/office/drawing/2014/main" val="3080783597"/>
                    </a:ext>
                  </a:extLst>
                </a:gridCol>
                <a:gridCol w="3932986">
                  <a:extLst>
                    <a:ext uri="{9D8B030D-6E8A-4147-A177-3AD203B41FA5}">
                      <a16:colId xmlns:a16="http://schemas.microsoft.com/office/drawing/2014/main" val="3501541528"/>
                    </a:ext>
                  </a:extLst>
                </a:gridCol>
              </a:tblGrid>
              <a:tr h="582229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DATA E LUOGO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INIZIATIVA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TITOLO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2298370765"/>
                  </a:ext>
                </a:extLst>
              </a:tr>
              <a:tr h="582229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28/05/2020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Online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Webinar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“Pari opportunità e valutazione per rispondere alla sfida del COVID-19”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367218"/>
                  </a:ext>
                </a:extLst>
              </a:tr>
              <a:tr h="582229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19/03/2021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Online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Webinar nell’ambito degli Hilary </a:t>
                      </a:r>
                      <a:r>
                        <a:rPr lang="it-IT" sz="1400" kern="100" dirty="0" err="1">
                          <a:effectLst/>
                        </a:rPr>
                        <a:t>Term</a:t>
                      </a:r>
                      <a:r>
                        <a:rPr lang="it-IT" sz="1400" kern="100" dirty="0">
                          <a:effectLst/>
                        </a:rPr>
                        <a:t> AIV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"Donne e Covid-19: la valutazione in chiave di genere come strumento per leggere e affrontare la crisi"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54791089"/>
                  </a:ext>
                </a:extLst>
              </a:tr>
              <a:tr h="582229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14/10/2021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Online  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Panel organizzato all’interno del Congresso Nazionale AIV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“La valutazione di genere a supporto della crescita e di uno sviluppo armonico”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45038798"/>
                  </a:ext>
                </a:extLst>
              </a:tr>
              <a:tr h="388152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22/09/2022 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Pescara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Panel organizzato all’interno del Congresso Nazionale AIV 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“Valutazione di genere tra post pandemia e guerra”</a:t>
                      </a:r>
                    </a:p>
                    <a:p>
                      <a:pPr algn="just"/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43754943"/>
                  </a:ext>
                </a:extLst>
              </a:tr>
              <a:tr h="582229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24/05/2023 </a:t>
                      </a:r>
                    </a:p>
                    <a:p>
                      <a:pPr algn="just"/>
                      <a:r>
                        <a:rPr lang="it-IT" sz="1400" kern="100">
                          <a:effectLst/>
                        </a:rPr>
                        <a:t>Online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>
                          <a:effectLst/>
                        </a:rPr>
                        <a:t>Webinar nell’ambito degli Hilary Term AIV</a:t>
                      </a:r>
                      <a:endParaRPr lang="it-IT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0" dirty="0">
                          <a:effectLst/>
                        </a:rPr>
                        <a:t>“Certificazione di genere: prospettive e prime sperimentazioni”</a:t>
                      </a:r>
                      <a:endParaRPr lang="it-IT" sz="1400" kern="100" dirty="0">
                        <a:effectLst/>
                      </a:endParaRPr>
                    </a:p>
                    <a:p>
                      <a:pPr algn="just"/>
                      <a:r>
                        <a:rPr lang="it-IT" sz="1400" kern="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7679323"/>
                  </a:ext>
                </a:extLst>
              </a:tr>
            </a:tbl>
          </a:graphicData>
        </a:graphic>
      </p:graphicFrame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3F9132A2-49A6-65D0-E82C-E0B0D81D15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0828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65DCF81E-5169-3AF0-C320-B12CF04D4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0321" y="753228"/>
            <a:ext cx="7461844" cy="1080938"/>
          </a:xfrm>
        </p:spPr>
        <p:txBody>
          <a:bodyPr>
            <a:normAutofit/>
          </a:bodyPr>
          <a:lstStyle/>
          <a:p>
            <a:r>
              <a:rPr lang="it-IT">
                <a:solidFill>
                  <a:srgbClr val="FFFFFF"/>
                </a:solidFill>
              </a:rPr>
              <a:t>Le più importanti attività realizzate dal GT Pari Opportunità </a:t>
            </a:r>
          </a:p>
        </p:txBody>
      </p:sp>
      <p:pic>
        <p:nvPicPr>
          <p:cNvPr id="15" name="Segnaposto contenuto 14" descr="Immagine che contiene testo, Carattere, poster, Elementi grafici&#10;&#10;Descrizione generata automaticamente">
            <a:extLst>
              <a:ext uri="{FF2B5EF4-FFF2-40B4-BE49-F238E27FC236}">
                <a16:creationId xmlns:a16="http://schemas.microsoft.com/office/drawing/2014/main" id="{B93EBD83-3C0F-A396-98D5-E512EACC9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352694" y="861391"/>
            <a:ext cx="2590800" cy="742121"/>
          </a:xfrm>
        </p:spPr>
      </p:pic>
      <p:pic>
        <p:nvPicPr>
          <p:cNvPr id="24" name="Immagine 23" descr="Immagine che contiene testo, schermata, giallo, arancione&#10;&#10;Descrizione generata automaticamente">
            <a:extLst>
              <a:ext uri="{FF2B5EF4-FFF2-40B4-BE49-F238E27FC236}">
                <a16:creationId xmlns:a16="http://schemas.microsoft.com/office/drawing/2014/main" id="{55E1DBCB-2337-B641-70AC-A290E0C17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52694" y="1834166"/>
            <a:ext cx="2590800" cy="1431551"/>
          </a:xfrm>
          <a:prstGeom prst="rect">
            <a:avLst/>
          </a:prstGeom>
        </p:spPr>
      </p:pic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4E2F1256-F9B0-E79E-851C-2BB828EFFF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228395"/>
              </p:ext>
            </p:extLst>
          </p:nvPr>
        </p:nvGraphicFramePr>
        <p:xfrm>
          <a:off x="275952" y="2549941"/>
          <a:ext cx="847147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2770">
                  <a:extLst>
                    <a:ext uri="{9D8B030D-6E8A-4147-A177-3AD203B41FA5}">
                      <a16:colId xmlns:a16="http://schemas.microsoft.com/office/drawing/2014/main" val="1460523364"/>
                    </a:ext>
                  </a:extLst>
                </a:gridCol>
                <a:gridCol w="2508738">
                  <a:extLst>
                    <a:ext uri="{9D8B030D-6E8A-4147-A177-3AD203B41FA5}">
                      <a16:colId xmlns:a16="http://schemas.microsoft.com/office/drawing/2014/main" val="2893465399"/>
                    </a:ext>
                  </a:extLst>
                </a:gridCol>
                <a:gridCol w="4149969">
                  <a:extLst>
                    <a:ext uri="{9D8B030D-6E8A-4147-A177-3AD203B41FA5}">
                      <a16:colId xmlns:a16="http://schemas.microsoft.com/office/drawing/2014/main" val="551801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DATA E LUOGO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INIZIATIVA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TITOLO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07107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22/09/2023 </a:t>
                      </a:r>
                    </a:p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Roma </a:t>
                      </a:r>
                      <a:endParaRPr lang="it-IT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Panel organizzato all’interno del Congresso Nazionale AIV 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“Valutazione di genere </a:t>
                      </a:r>
                      <a:r>
                        <a:rPr lang="it-IT" sz="1400" kern="100" dirty="0" err="1">
                          <a:effectLst/>
                        </a:rPr>
                        <a:t>pre</a:t>
                      </a:r>
                      <a:r>
                        <a:rPr lang="it-IT" sz="1400" kern="100" dirty="0">
                          <a:effectLst/>
                        </a:rPr>
                        <a:t> e post Covid: differenze di approcci, metodi, risultati”</a:t>
                      </a:r>
                    </a:p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9133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23/05/2024</a:t>
                      </a:r>
                    </a:p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Online</a:t>
                      </a: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kern="100" dirty="0">
                          <a:effectLst/>
                        </a:rPr>
                        <a:t>Webinar nell’ambito degli Hilary </a:t>
                      </a:r>
                      <a:r>
                        <a:rPr lang="it-IT" sz="1400" kern="100" dirty="0" err="1">
                          <a:effectLst/>
                        </a:rPr>
                        <a:t>Term</a:t>
                      </a:r>
                      <a:r>
                        <a:rPr lang="it-IT" sz="1400" kern="100" dirty="0">
                          <a:effectLst/>
                        </a:rPr>
                        <a:t> AIV</a:t>
                      </a:r>
                    </a:p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 “La valutazione come strumento a contrasto della violenza di genere”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49229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24/09/2024 </a:t>
                      </a:r>
                    </a:p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Rimini </a:t>
                      </a:r>
                      <a:endParaRPr lang="it-IT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Panel organizzato all’interno del Congresso Nazionale AIV </a:t>
                      </a:r>
                      <a:endParaRPr lang="it-IT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“La valutazione del mainstreaming di genere, lezioni del 2014-2020 e prospettive per il futuro”. (sessione plenaria - intersezione GT pari opportunità e GT politiche europee)</a:t>
                      </a:r>
                    </a:p>
                    <a:p>
                      <a:pPr algn="just"/>
                      <a:endParaRPr lang="it-IT" sz="1400" kern="100" dirty="0">
                        <a:effectLst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09955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12/09/2025 </a:t>
                      </a:r>
                    </a:p>
                    <a:p>
                      <a:pPr algn="just"/>
                      <a:r>
                        <a:rPr lang="it-IT" sz="1400" b="1" kern="100" dirty="0">
                          <a:solidFill>
                            <a:schemeClr val="tx1"/>
                          </a:solidFill>
                          <a:effectLst/>
                        </a:rPr>
                        <a:t>Bari</a:t>
                      </a:r>
                      <a:endParaRPr lang="it-IT" sz="1400" b="1" kern="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it-IT" sz="1400" b="1" dirty="0"/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dirty="0"/>
                        <a:t>Gestione della </a:t>
                      </a:r>
                      <a:r>
                        <a:rPr lang="it-IT" sz="1400" dirty="0" err="1"/>
                        <a:t>Sparking</a:t>
                      </a:r>
                      <a:r>
                        <a:rPr lang="it-IT" sz="1400" dirty="0"/>
                        <a:t> </a:t>
                      </a:r>
                      <a:r>
                        <a:rPr lang="it-IT" sz="1400" dirty="0" err="1"/>
                        <a:t>Discussion</a:t>
                      </a:r>
                      <a:r>
                        <a:rPr lang="it-IT" sz="1400" dirty="0"/>
                        <a:t> all’interno del Congresso nazionale AIV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/>
                      <a:r>
                        <a:rPr lang="it-IT" sz="1400" kern="100" dirty="0">
                          <a:effectLst/>
                        </a:rPr>
                        <a:t>“</a:t>
                      </a:r>
                      <a:r>
                        <a:rPr lang="it-IT" sz="1400" dirty="0">
                          <a:solidFill>
                            <a:schemeClr val="bg1"/>
                          </a:solidFill>
                          <a:latin typeface="+mj-lt"/>
                        </a:rPr>
                        <a:t>Valutare la sostenibilità, rendere sostenibile la valutazione. La sfida delle politiche per l’infanzia</a:t>
                      </a:r>
                      <a:r>
                        <a:rPr lang="it-IT" sz="1400" kern="100" dirty="0">
                          <a:effectLst/>
                        </a:rPr>
                        <a:t>”</a:t>
                      </a:r>
                      <a:r>
                        <a:rPr lang="it-IT" sz="1400" dirty="0">
                          <a:solidFill>
                            <a:schemeClr val="bg1"/>
                          </a:solidFill>
                          <a:latin typeface="+mj-lt"/>
                        </a:rPr>
                        <a:t> </a:t>
                      </a:r>
                    </a:p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1036683"/>
                  </a:ext>
                </a:extLst>
              </a:tr>
            </a:tbl>
          </a:graphicData>
        </a:graphic>
      </p:graphicFrame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B11CBB4-671C-AA09-3905-B7642E6DA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D46C-F0DD-C64D-9599-ABB05C73253F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4318538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o">
  <a:themeElements>
    <a:clrScheme name="Berlino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o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o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{9AB0B271-ADDD-3944-A619-396EA6649C1D}tf10001057</Template>
  <TotalTime>201</TotalTime>
  <Words>527</Words>
  <Application>Microsoft Macintosh PowerPoint</Application>
  <PresentationFormat>Widescreen</PresentationFormat>
  <Paragraphs>115</Paragraphs>
  <Slides>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5</vt:i4>
      </vt:variant>
    </vt:vector>
  </HeadingPairs>
  <TitlesOfParts>
    <vt:vector size="11" baseType="lpstr">
      <vt:lpstr>ACADEMY ENGRAVED LET PLAIN:1.0</vt:lpstr>
      <vt:lpstr>Aptos</vt:lpstr>
      <vt:lpstr>Arial</vt:lpstr>
      <vt:lpstr>Calibri</vt:lpstr>
      <vt:lpstr>Trebuchet MS</vt:lpstr>
      <vt:lpstr>Berlino</vt:lpstr>
      <vt:lpstr>Le più importanti attività realizzate dal GT Pari Opportunità </vt:lpstr>
      <vt:lpstr>Le più importanti attività realizzate dal GT Pari Opportunità </vt:lpstr>
      <vt:lpstr>Le più importanti attività realizzate dal GT Pari Opportunità </vt:lpstr>
      <vt:lpstr>Le più importanti attività realizzate dal GT Pari Opportunità </vt:lpstr>
      <vt:lpstr>Le più importanti attività realizzate dal GT Pari Opportunità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Alcune delle più importanti attività realizzate dal GT Pari Opportunità </dc:title>
  <dc:creator>Catina Balotta</dc:creator>
  <cp:lastModifiedBy>Catina Balotta</cp:lastModifiedBy>
  <cp:revision>17</cp:revision>
  <dcterms:created xsi:type="dcterms:W3CDTF">2024-05-21T08:05:04Z</dcterms:created>
  <dcterms:modified xsi:type="dcterms:W3CDTF">2025-12-03T20:02:50Z</dcterms:modified>
</cp:coreProperties>
</file>