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7"/>
  </p:notesMasterIdLst>
  <p:sldIdLst>
    <p:sldId id="256" r:id="rId2"/>
    <p:sldId id="262" r:id="rId3"/>
    <p:sldId id="260" r:id="rId4"/>
    <p:sldId id="261" r:id="rId5"/>
    <p:sldId id="26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1"/>
    <p:restoredTop sz="94536"/>
  </p:normalViewPr>
  <p:slideViewPr>
    <p:cSldViewPr snapToGrid="0">
      <p:cViewPr varScale="1">
        <p:scale>
          <a:sx n="109" d="100"/>
          <a:sy n="109" d="100"/>
        </p:scale>
        <p:origin x="6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BDC69-28A8-C243-A5DA-B9D2E6067DC6}" type="datetimeFigureOut">
              <a:rPr lang="it-IT" smtClean="0"/>
              <a:t>19/11/25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62413-8301-4144-AF8A-91FA9432314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7202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A59E-0AF4-AA49-BBCC-5BDA8C395B6C}" type="datetime1">
              <a:rPr lang="it-IT" smtClean="0"/>
              <a:t>19/11/25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2052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9772E-0E7A-FB42-9332-1059BDAA0A9C}" type="datetime1">
              <a:rPr lang="it-IT" smtClean="0"/>
              <a:t>19/11/25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5709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26055-6B8A-F246-AB65-8E9E8CD76483}" type="datetime1">
              <a:rPr lang="it-IT" smtClean="0"/>
              <a:t>19/11/25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0847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0823F-E7CF-954E-BF33-D69A09574046}" type="datetime1">
              <a:rPr lang="it-IT" smtClean="0"/>
              <a:t>19/11/25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1493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B166-5DD8-304D-B6DD-DB893AF5A3CB}" type="datetime1">
              <a:rPr lang="it-IT" smtClean="0"/>
              <a:t>19/11/25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4791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2E703-EADF-7540-86C5-5EB4665CFE6D}" type="datetime1">
              <a:rPr lang="it-IT" smtClean="0"/>
              <a:t>19/11/25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8520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965C-6975-FF4E-9759-D4130D86AF0D}" type="datetime1">
              <a:rPr lang="it-IT" smtClean="0"/>
              <a:t>19/11/25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9915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86D5E-79CA-674B-8A0D-81E593E5C01F}" type="datetime1">
              <a:rPr lang="it-IT" smtClean="0"/>
              <a:t>19/11/25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1792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61632-7FDD-CC4E-BB7C-91A37F1FC19B}" type="datetime1">
              <a:rPr lang="it-IT" smtClean="0"/>
              <a:t>19/11/25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6135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7E3AD-E60E-9346-AA4A-929C3BAE3FD5}" type="datetime1">
              <a:rPr lang="it-IT" smtClean="0"/>
              <a:t>19/11/25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9672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5068C-CE06-EA4F-920D-EE7A4A1E3186}" type="datetime1">
              <a:rPr lang="it-IT" smtClean="0"/>
              <a:t>19/11/25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1179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BA3D5-5646-4C43-9EDB-788F9107B0F5}" type="datetime1">
              <a:rPr lang="it-IT" smtClean="0"/>
              <a:t>19/11/25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07498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19D-FED0-1340-9DBC-C7CB6BAFB04A}" type="datetime1">
              <a:rPr lang="it-IT" smtClean="0"/>
              <a:t>19/11/25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3094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0656-69EF-CB4D-A87D-1CDA3B7BF1D1}" type="datetime1">
              <a:rPr lang="it-IT" smtClean="0"/>
              <a:t>19/11/25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3628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FCC2-E3C0-9B48-BAB3-4D1A94BF16BE}" type="datetime1">
              <a:rPr lang="it-IT" smtClean="0"/>
              <a:t>19/11/25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0985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9E86F-DA70-1D49-8475-CD4A1A351430}" type="datetime1">
              <a:rPr lang="it-IT" smtClean="0"/>
              <a:t>19/11/25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76735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A8CF71AF-5A17-1241-A16D-FC53C700AD4D}" type="datetime1">
              <a:rPr lang="it-IT" smtClean="0"/>
              <a:t>19/11/25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8919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DC559-6ED6-0F47-981D-3B556BABBCBD}" type="datetime1">
              <a:rPr lang="it-IT" smtClean="0"/>
              <a:t>19/11/25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82951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6B5BE23-43BC-4102-A20C-F4ACF61B9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B3E0EB5-236F-4CF9-A4DE-18C67F583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C74B2E0-C1FD-4AD7-A14C-28341D0D8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816" y="0"/>
            <a:ext cx="4636008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A07D031-EDFA-4306-A17D-646DC5B6C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2"/>
            <a:ext cx="7767872" cy="22536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933D720-9FAE-440B-82CD-48ED80970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590078"/>
            <a:ext cx="7868173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AAFE7A5-DD21-2CED-0740-49C706E575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6714888" cy="1373070"/>
          </a:xfrm>
        </p:spPr>
        <p:txBody>
          <a:bodyPr anchor="b">
            <a:normAutofit/>
          </a:bodyPr>
          <a:lstStyle/>
          <a:p>
            <a:r>
              <a:rPr lang="it-IT" sz="3000" dirty="0"/>
              <a:t>Le più importanti attività realizzate dal GT Pari Opportunità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996EA93-5860-D561-C4AD-33E8BFBCBE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6714888" cy="1509145"/>
          </a:xfrm>
        </p:spPr>
        <p:txBody>
          <a:bodyPr>
            <a:normAutofit/>
          </a:bodyPr>
          <a:lstStyle/>
          <a:p>
            <a:r>
              <a:rPr lang="it-IT" dirty="0"/>
              <a:t>Elenco sintetico</a:t>
            </a:r>
          </a:p>
          <a:p>
            <a:r>
              <a:rPr lang="it-IT" i="1" dirty="0">
                <a:latin typeface="ACADEMY ENGRAVED LET PLAIN:1.0" panose="02000000000000000000" pitchFamily="2" charset="0"/>
              </a:rPr>
              <a:t>Coordinatrici 2011-2012: Catina Balotta e Natascia Tieri</a:t>
            </a:r>
          </a:p>
          <a:p>
            <a:r>
              <a:rPr lang="it-IT" i="1" dirty="0">
                <a:latin typeface="ACADEMY ENGRAVED LET PLAIN:1.0" panose="02000000000000000000" pitchFamily="2" charset="0"/>
              </a:rPr>
              <a:t>Coordinatrici 2013-2025: Catina Balotta e Monica Andriolo</a:t>
            </a:r>
          </a:p>
          <a:p>
            <a:endParaRPr lang="it-IT" i="1" dirty="0">
              <a:latin typeface="ACADEMY ENGRAVED LET PLAIN:1.0" panose="02000000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F695075-78BE-4317-9CC5-B2ADC2D99D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93466" y="642795"/>
            <a:ext cx="3347830" cy="557512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magine 6" descr="Immagine che contiene testo, schermata, giallo, arancione&#10;&#10;Descrizione generata automaticamente">
            <a:extLst>
              <a:ext uri="{FF2B5EF4-FFF2-40B4-BE49-F238E27FC236}">
                <a16:creationId xmlns:a16="http://schemas.microsoft.com/office/drawing/2014/main" id="{E8B309ED-E378-594C-494B-C3596135E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0330" y="1733205"/>
            <a:ext cx="2731172" cy="153628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DD7AE5FB-5B69-C195-FBDB-38D117AE4D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8303" y="3591224"/>
            <a:ext cx="2743200" cy="81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322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DCF81E-5169-3AF0-C320-B12CF04D4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7461844" cy="1080938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FFFFFF"/>
                </a:solidFill>
              </a:rPr>
              <a:t>Le più importanti attività realizzate dal GT Pari Opportunità </a:t>
            </a:r>
          </a:p>
        </p:txBody>
      </p:sp>
      <p:pic>
        <p:nvPicPr>
          <p:cNvPr id="15" name="Segnaposto contenuto 14" descr="Immagine che contiene testo, Carattere, poster, Elementi grafici&#10;&#10;Descrizione generata automaticamente">
            <a:extLst>
              <a:ext uri="{FF2B5EF4-FFF2-40B4-BE49-F238E27FC236}">
                <a16:creationId xmlns:a16="http://schemas.microsoft.com/office/drawing/2014/main" id="{B93EBD83-3C0F-A396-98D5-E512EACC9F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52694" y="861391"/>
            <a:ext cx="2590800" cy="742121"/>
          </a:xfrm>
        </p:spPr>
      </p:pic>
      <p:pic>
        <p:nvPicPr>
          <p:cNvPr id="24" name="Immagine 23" descr="Immagine che contiene testo, schermata, giallo, arancione&#10;&#10;Descrizione generata automaticamente">
            <a:extLst>
              <a:ext uri="{FF2B5EF4-FFF2-40B4-BE49-F238E27FC236}">
                <a16:creationId xmlns:a16="http://schemas.microsoft.com/office/drawing/2014/main" id="{55E1DBCB-2337-B641-70AC-A290E0C17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2694" y="1834166"/>
            <a:ext cx="2590800" cy="1431551"/>
          </a:xfrm>
          <a:prstGeom prst="rect">
            <a:avLst/>
          </a:prstGeom>
        </p:spPr>
      </p:pic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7250D2A7-283B-D5CA-54A0-C978AB3006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900150"/>
              </p:ext>
            </p:extLst>
          </p:nvPr>
        </p:nvGraphicFramePr>
        <p:xfrm>
          <a:off x="393802" y="2133149"/>
          <a:ext cx="8034882" cy="42701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00386">
                  <a:extLst>
                    <a:ext uri="{9D8B030D-6E8A-4147-A177-3AD203B41FA5}">
                      <a16:colId xmlns:a16="http://schemas.microsoft.com/office/drawing/2014/main" val="2170196712"/>
                    </a:ext>
                  </a:extLst>
                </a:gridCol>
                <a:gridCol w="2363200">
                  <a:extLst>
                    <a:ext uri="{9D8B030D-6E8A-4147-A177-3AD203B41FA5}">
                      <a16:colId xmlns:a16="http://schemas.microsoft.com/office/drawing/2014/main" val="578644704"/>
                    </a:ext>
                  </a:extLst>
                </a:gridCol>
                <a:gridCol w="4371296">
                  <a:extLst>
                    <a:ext uri="{9D8B030D-6E8A-4147-A177-3AD203B41FA5}">
                      <a16:colId xmlns:a16="http://schemas.microsoft.com/office/drawing/2014/main" val="4085861203"/>
                    </a:ext>
                  </a:extLst>
                </a:gridCol>
              </a:tblGrid>
              <a:tr h="568498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DATA E LUOGO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INIZIATIVA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TITOLO</a:t>
                      </a:r>
                    </a:p>
                    <a:p>
                      <a:pPr algn="just"/>
                      <a:r>
                        <a:rPr lang="it-IT" sz="1400" kern="100">
                          <a:effectLst/>
                        </a:rPr>
                        <a:t> 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94373811"/>
                  </a:ext>
                </a:extLst>
              </a:tr>
              <a:tr h="672315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15/03/2012</a:t>
                      </a:r>
                    </a:p>
                    <a:p>
                      <a:pPr algn="just"/>
                      <a:r>
                        <a:rPr lang="it-IT" sz="1400" kern="100">
                          <a:effectLst/>
                        </a:rPr>
                        <a:t>Roma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Convegno in collaborazione con Università La Sapienza di Roma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“Come è cambiata la condizione delle donne?”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4256591"/>
                  </a:ext>
                </a:extLst>
              </a:tr>
              <a:tr h="568498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18/10/2012</a:t>
                      </a:r>
                    </a:p>
                    <a:p>
                      <a:pPr algn="just"/>
                      <a:r>
                        <a:rPr lang="it-IT" sz="1400" kern="100">
                          <a:effectLst/>
                        </a:rPr>
                        <a:t>Bolzano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Convegno in collaborazione con Confcooperative Bolzano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“La valutazione delle pari opportunità in ambito cooperativo”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9207646"/>
                  </a:ext>
                </a:extLst>
              </a:tr>
              <a:tr h="896420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12/12/2013</a:t>
                      </a:r>
                    </a:p>
                    <a:p>
                      <a:pPr algn="just"/>
                      <a:r>
                        <a:rPr lang="it-IT" sz="1400" kern="100">
                          <a:effectLst/>
                        </a:rPr>
                        <a:t>Firenze 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Convegno in collaborazione con ANCI Toscana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“Accountability e valutazione delle politiche di Pari Opportunità negli enti pubblici italiani: bilanci di genere e ricerche valutative”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2754849"/>
                  </a:ext>
                </a:extLst>
              </a:tr>
              <a:tr h="1421243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22/04/2014 </a:t>
                      </a:r>
                    </a:p>
                    <a:p>
                      <a:pPr algn="just"/>
                      <a:r>
                        <a:rPr lang="it-IT" sz="1400" kern="100">
                          <a:effectLst/>
                        </a:rPr>
                        <a:t>Roma 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Panel all’interno del Congresso nazionale AIV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"Monitorare e valutare le pari opportunità: quando le diversità di genere, razza e abilità diventano un valore per fare impresa. Esperienze di monitoraggio e valutazione tra organizzazioni private e istituzioni pubbliche"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3117662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F6A62219-5124-7B8A-94A9-579495233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1342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DCF81E-5169-3AF0-C320-B12CF04D4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7461844" cy="1080938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FFFFFF"/>
                </a:solidFill>
              </a:rPr>
              <a:t>Le più importanti attività realizzate dal GT Pari Opportunità </a:t>
            </a:r>
          </a:p>
        </p:txBody>
      </p:sp>
      <p:pic>
        <p:nvPicPr>
          <p:cNvPr id="15" name="Segnaposto contenuto 14" descr="Immagine che contiene testo, Carattere, poster, Elementi grafici&#10;&#10;Descrizione generata automaticamente">
            <a:extLst>
              <a:ext uri="{FF2B5EF4-FFF2-40B4-BE49-F238E27FC236}">
                <a16:creationId xmlns:a16="http://schemas.microsoft.com/office/drawing/2014/main" id="{B93EBD83-3C0F-A396-98D5-E512EACC9F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52694" y="861391"/>
            <a:ext cx="2590800" cy="742121"/>
          </a:xfrm>
        </p:spPr>
      </p:pic>
      <p:pic>
        <p:nvPicPr>
          <p:cNvPr id="24" name="Immagine 23" descr="Immagine che contiene testo, schermata, giallo, arancione&#10;&#10;Descrizione generata automaticamente">
            <a:extLst>
              <a:ext uri="{FF2B5EF4-FFF2-40B4-BE49-F238E27FC236}">
                <a16:creationId xmlns:a16="http://schemas.microsoft.com/office/drawing/2014/main" id="{55E1DBCB-2337-B641-70AC-A290E0C17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2694" y="1834166"/>
            <a:ext cx="2590800" cy="1431551"/>
          </a:xfrm>
          <a:prstGeom prst="rect">
            <a:avLst/>
          </a:prstGeom>
        </p:spPr>
      </p:pic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2C71D74F-CFE7-3C69-325A-2C2BED130E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960767"/>
              </p:ext>
            </p:extLst>
          </p:nvPr>
        </p:nvGraphicFramePr>
        <p:xfrm>
          <a:off x="357809" y="2146851"/>
          <a:ext cx="8192467" cy="42201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25890">
                  <a:extLst>
                    <a:ext uri="{9D8B030D-6E8A-4147-A177-3AD203B41FA5}">
                      <a16:colId xmlns:a16="http://schemas.microsoft.com/office/drawing/2014/main" val="233041629"/>
                    </a:ext>
                  </a:extLst>
                </a:gridCol>
                <a:gridCol w="2409549">
                  <a:extLst>
                    <a:ext uri="{9D8B030D-6E8A-4147-A177-3AD203B41FA5}">
                      <a16:colId xmlns:a16="http://schemas.microsoft.com/office/drawing/2014/main" val="2651660775"/>
                    </a:ext>
                  </a:extLst>
                </a:gridCol>
                <a:gridCol w="4457028">
                  <a:extLst>
                    <a:ext uri="{9D8B030D-6E8A-4147-A177-3AD203B41FA5}">
                      <a16:colId xmlns:a16="http://schemas.microsoft.com/office/drawing/2014/main" val="2663570418"/>
                    </a:ext>
                  </a:extLst>
                </a:gridCol>
              </a:tblGrid>
              <a:tr h="895847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DATA E LUOGO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INIZIATIVA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TITOLO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75089594"/>
                  </a:ext>
                </a:extLst>
              </a:tr>
              <a:tr h="597231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2015</a:t>
                      </a:r>
                    </a:p>
                    <a:p>
                      <a:pPr algn="just"/>
                      <a:r>
                        <a:rPr lang="it-IT" sz="1400" kern="100">
                          <a:effectLst/>
                        </a:rPr>
                        <a:t>Genova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All’interno del Congresso Nazionale AIV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Interventi singoli di componenti del GT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81853765"/>
                  </a:ext>
                </a:extLst>
              </a:tr>
              <a:tr h="551071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2016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Roma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All’interno del Congresso Nazionale AIV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Interventi singoli di componenti del GT, ma senza sessioni organizzate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02064118"/>
                  </a:ext>
                </a:extLst>
              </a:tr>
              <a:tr h="597231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21/04/2017</a:t>
                      </a:r>
                    </a:p>
                    <a:p>
                      <a:pPr algn="just"/>
                      <a:r>
                        <a:rPr lang="it-IT" sz="1400" kern="100">
                          <a:effectLst/>
                        </a:rPr>
                        <a:t>Padova 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Panel organizzato all’interno del Congresso Nazionale AIV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“Famiglia, donne e lavoro” 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63379905"/>
                  </a:ext>
                </a:extLst>
              </a:tr>
              <a:tr h="597231"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>
                          <a:effectLst/>
                        </a:rPr>
                        <a:t>6/04/2018</a:t>
                      </a:r>
                      <a:endParaRPr lang="it-IT" sz="1400" kern="100">
                        <a:effectLst/>
                      </a:endParaRPr>
                    </a:p>
                    <a:p>
                      <a:pPr algn="just"/>
                      <a:r>
                        <a:rPr lang="en-US" sz="1400" kern="100">
                          <a:effectLst/>
                        </a:rPr>
                        <a:t>L’Aquila 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Panel organizzato all’interno del Congresso Nazionale AIV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“La valutazione delle pari opportunità nei percorsi formativi”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5171844"/>
                  </a:ext>
                </a:extLst>
              </a:tr>
              <a:tr h="895847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2/04/2019</a:t>
                      </a:r>
                    </a:p>
                    <a:p>
                      <a:pPr algn="just"/>
                      <a:r>
                        <a:rPr lang="it-IT" sz="1400" kern="100">
                          <a:effectLst/>
                        </a:rPr>
                        <a:t>Venezia 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Panel organizzato all’interno del Congresso Nazionale AIV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“La valutazione a sostegno delle pari opportunità nelle politiche di welfare e di innovazione sociale»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0795658"/>
                  </a:ext>
                </a:extLst>
              </a:tr>
            </a:tbl>
          </a:graphicData>
        </a:graphic>
      </p:graphicFrame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57CAF90-8874-3C85-9A18-C151926FC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781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DCF81E-5169-3AF0-C320-B12CF04D4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7461844" cy="1080938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FFFFFF"/>
                </a:solidFill>
              </a:rPr>
              <a:t>Le più importanti attività realizzate dal GT Pari Opportunità </a:t>
            </a:r>
          </a:p>
        </p:txBody>
      </p:sp>
      <p:pic>
        <p:nvPicPr>
          <p:cNvPr id="15" name="Segnaposto contenuto 14" descr="Immagine che contiene testo, Carattere, poster, Elementi grafici&#10;&#10;Descrizione generata automaticamente">
            <a:extLst>
              <a:ext uri="{FF2B5EF4-FFF2-40B4-BE49-F238E27FC236}">
                <a16:creationId xmlns:a16="http://schemas.microsoft.com/office/drawing/2014/main" id="{B93EBD83-3C0F-A396-98D5-E512EACC9F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52694" y="861391"/>
            <a:ext cx="2590800" cy="742121"/>
          </a:xfrm>
        </p:spPr>
      </p:pic>
      <p:pic>
        <p:nvPicPr>
          <p:cNvPr id="24" name="Immagine 23" descr="Immagine che contiene testo, schermata, giallo, arancione&#10;&#10;Descrizione generata automaticamente">
            <a:extLst>
              <a:ext uri="{FF2B5EF4-FFF2-40B4-BE49-F238E27FC236}">
                <a16:creationId xmlns:a16="http://schemas.microsoft.com/office/drawing/2014/main" id="{55E1DBCB-2337-B641-70AC-A290E0C17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2694" y="1834166"/>
            <a:ext cx="2590800" cy="1431551"/>
          </a:xfrm>
          <a:prstGeom prst="rect">
            <a:avLst/>
          </a:prstGeom>
        </p:spPr>
      </p:pic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3989BFD4-66E5-2719-D1EF-3527A08590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1784042"/>
              </p:ext>
            </p:extLst>
          </p:nvPr>
        </p:nvGraphicFramePr>
        <p:xfrm>
          <a:off x="273583" y="2194403"/>
          <a:ext cx="8275320" cy="39959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16803">
                  <a:extLst>
                    <a:ext uri="{9D8B030D-6E8A-4147-A177-3AD203B41FA5}">
                      <a16:colId xmlns:a16="http://schemas.microsoft.com/office/drawing/2014/main" val="3400777162"/>
                    </a:ext>
                  </a:extLst>
                </a:gridCol>
                <a:gridCol w="2525531">
                  <a:extLst>
                    <a:ext uri="{9D8B030D-6E8A-4147-A177-3AD203B41FA5}">
                      <a16:colId xmlns:a16="http://schemas.microsoft.com/office/drawing/2014/main" val="3080783597"/>
                    </a:ext>
                  </a:extLst>
                </a:gridCol>
                <a:gridCol w="3932986">
                  <a:extLst>
                    <a:ext uri="{9D8B030D-6E8A-4147-A177-3AD203B41FA5}">
                      <a16:colId xmlns:a16="http://schemas.microsoft.com/office/drawing/2014/main" val="3501541528"/>
                    </a:ext>
                  </a:extLst>
                </a:gridCol>
              </a:tblGrid>
              <a:tr h="582229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DATA E LUOGO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INIZIATIVA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TITOLO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98370765"/>
                  </a:ext>
                </a:extLst>
              </a:tr>
              <a:tr h="582229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28/05/2020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Online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Webinar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“Pari opportunità e valutazione per rispondere alla sfida del COVID-19”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367218"/>
                  </a:ext>
                </a:extLst>
              </a:tr>
              <a:tr h="582229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19/03/2021</a:t>
                      </a:r>
                    </a:p>
                    <a:p>
                      <a:pPr algn="just"/>
                      <a:r>
                        <a:rPr lang="it-IT" sz="1400" kern="100">
                          <a:effectLst/>
                        </a:rPr>
                        <a:t>Online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Webinar nell’ambito degli Hilary </a:t>
                      </a:r>
                      <a:r>
                        <a:rPr lang="it-IT" sz="1400" kern="100" dirty="0" err="1">
                          <a:effectLst/>
                        </a:rPr>
                        <a:t>Term</a:t>
                      </a:r>
                      <a:r>
                        <a:rPr lang="it-IT" sz="1400" kern="100" dirty="0">
                          <a:effectLst/>
                        </a:rPr>
                        <a:t> AIV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"Donne e Covid-19: la valutazione in chiave di genere come strumento per leggere e affrontare la crisi"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4791089"/>
                  </a:ext>
                </a:extLst>
              </a:tr>
              <a:tr h="582229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14/10/2021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Online  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Panel organizzato all’interno del Congresso Nazionale AIV 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“La valutazione di genere a supporto della crescita e di uno sviluppo armonico”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5038798"/>
                  </a:ext>
                </a:extLst>
              </a:tr>
              <a:tr h="388152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22/09/2022 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Pescara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Panel organizzato all’interno del Congresso Nazionale AIV 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“Valutazione di genere tra post pandemia e guerra”</a:t>
                      </a:r>
                    </a:p>
                    <a:p>
                      <a:pPr algn="just"/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3754943"/>
                  </a:ext>
                </a:extLst>
              </a:tr>
              <a:tr h="582229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24/05/2023 </a:t>
                      </a:r>
                    </a:p>
                    <a:p>
                      <a:pPr algn="just"/>
                      <a:r>
                        <a:rPr lang="it-IT" sz="1400" kern="100">
                          <a:effectLst/>
                        </a:rPr>
                        <a:t>Online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Webinar nell’ambito degli Hilary Term AIV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0" dirty="0">
                          <a:effectLst/>
                        </a:rPr>
                        <a:t>“Certificazione di genere: prospettive e prime sperimentazioni”</a:t>
                      </a:r>
                      <a:endParaRPr lang="it-IT" sz="1400" kern="100" dirty="0">
                        <a:effectLst/>
                      </a:endParaRPr>
                    </a:p>
                    <a:p>
                      <a:pPr algn="just"/>
                      <a:r>
                        <a:rPr lang="it-IT" sz="1400" kern="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7679323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3F9132A2-49A6-65D0-E82C-E0B0D81D1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082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DCF81E-5169-3AF0-C320-B12CF04D4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7461844" cy="1080938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FFFFFF"/>
                </a:solidFill>
              </a:rPr>
              <a:t>Le più importanti attività realizzate dal GT Pari Opportunità </a:t>
            </a:r>
          </a:p>
        </p:txBody>
      </p:sp>
      <p:pic>
        <p:nvPicPr>
          <p:cNvPr id="15" name="Segnaposto contenuto 14" descr="Immagine che contiene testo, Carattere, poster, Elementi grafici&#10;&#10;Descrizione generata automaticamente">
            <a:extLst>
              <a:ext uri="{FF2B5EF4-FFF2-40B4-BE49-F238E27FC236}">
                <a16:creationId xmlns:a16="http://schemas.microsoft.com/office/drawing/2014/main" id="{B93EBD83-3C0F-A396-98D5-E512EACC9F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52694" y="861391"/>
            <a:ext cx="2590800" cy="742121"/>
          </a:xfrm>
        </p:spPr>
      </p:pic>
      <p:pic>
        <p:nvPicPr>
          <p:cNvPr id="24" name="Immagine 23" descr="Immagine che contiene testo, schermata, giallo, arancione&#10;&#10;Descrizione generata automaticamente">
            <a:extLst>
              <a:ext uri="{FF2B5EF4-FFF2-40B4-BE49-F238E27FC236}">
                <a16:creationId xmlns:a16="http://schemas.microsoft.com/office/drawing/2014/main" id="{55E1DBCB-2337-B641-70AC-A290E0C17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2694" y="1834166"/>
            <a:ext cx="2590800" cy="1431551"/>
          </a:xfrm>
          <a:prstGeom prst="rect">
            <a:avLst/>
          </a:prstGeom>
        </p:spPr>
      </p:pic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4E2F1256-F9B0-E79E-851C-2BB828EFFF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2754377"/>
              </p:ext>
            </p:extLst>
          </p:nvPr>
        </p:nvGraphicFramePr>
        <p:xfrm>
          <a:off x="275952" y="2549941"/>
          <a:ext cx="8471477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2770">
                  <a:extLst>
                    <a:ext uri="{9D8B030D-6E8A-4147-A177-3AD203B41FA5}">
                      <a16:colId xmlns:a16="http://schemas.microsoft.com/office/drawing/2014/main" val="1460523364"/>
                    </a:ext>
                  </a:extLst>
                </a:gridCol>
                <a:gridCol w="2508738">
                  <a:extLst>
                    <a:ext uri="{9D8B030D-6E8A-4147-A177-3AD203B41FA5}">
                      <a16:colId xmlns:a16="http://schemas.microsoft.com/office/drawing/2014/main" val="2893465399"/>
                    </a:ext>
                  </a:extLst>
                </a:gridCol>
                <a:gridCol w="4149969">
                  <a:extLst>
                    <a:ext uri="{9D8B030D-6E8A-4147-A177-3AD203B41FA5}">
                      <a16:colId xmlns:a16="http://schemas.microsoft.com/office/drawing/2014/main" val="551801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DATA E LUOGO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INIZIATIVA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TITOLO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07107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1400" b="1" kern="100" dirty="0">
                          <a:solidFill>
                            <a:schemeClr val="tx1"/>
                          </a:solidFill>
                          <a:effectLst/>
                        </a:rPr>
                        <a:t>22/09/2023 </a:t>
                      </a:r>
                    </a:p>
                    <a:p>
                      <a:pPr algn="just"/>
                      <a:r>
                        <a:rPr lang="it-IT" sz="1400" b="1" kern="100" dirty="0">
                          <a:solidFill>
                            <a:schemeClr val="tx1"/>
                          </a:solidFill>
                          <a:effectLst/>
                        </a:rPr>
                        <a:t>Roma </a:t>
                      </a:r>
                      <a:endParaRPr lang="it-IT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Panel organizzato all’interno del Congresso Nazionale AIV 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“Valutazione di genere </a:t>
                      </a:r>
                      <a:r>
                        <a:rPr lang="it-IT" sz="1400" kern="100" dirty="0" err="1">
                          <a:effectLst/>
                        </a:rPr>
                        <a:t>pre</a:t>
                      </a:r>
                      <a:r>
                        <a:rPr lang="it-IT" sz="1400" kern="100" dirty="0">
                          <a:effectLst/>
                        </a:rPr>
                        <a:t> e post Covid: differenze di approcci, metodi, risultati”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91333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23/05/2024</a:t>
                      </a:r>
                    </a:p>
                    <a:p>
                      <a:pPr algn="just"/>
                      <a:r>
                        <a:rPr lang="it-IT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Online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kern="100" dirty="0">
                          <a:effectLst/>
                        </a:rPr>
                        <a:t>Webinar nell’ambito degli Hilary </a:t>
                      </a:r>
                      <a:r>
                        <a:rPr lang="it-IT" sz="1400" kern="100" dirty="0" err="1">
                          <a:effectLst/>
                        </a:rPr>
                        <a:t>Term</a:t>
                      </a:r>
                      <a:r>
                        <a:rPr lang="it-IT" sz="1400" kern="100" dirty="0">
                          <a:effectLst/>
                        </a:rPr>
                        <a:t> AIV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“La valutazione come strumento a contrasto della violenza di genere”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9229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1400" b="1" kern="100" dirty="0">
                          <a:solidFill>
                            <a:schemeClr val="tx1"/>
                          </a:solidFill>
                          <a:effectLst/>
                        </a:rPr>
                        <a:t>24/09/2024 </a:t>
                      </a:r>
                    </a:p>
                    <a:p>
                      <a:pPr algn="just"/>
                      <a:r>
                        <a:rPr lang="it-IT" sz="1400" b="1" kern="100" dirty="0">
                          <a:solidFill>
                            <a:schemeClr val="tx1"/>
                          </a:solidFill>
                          <a:effectLst/>
                        </a:rPr>
                        <a:t>Rimini </a:t>
                      </a:r>
                      <a:endParaRPr lang="it-IT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Panel organizzato all’interno del Congresso Nazionale AIV 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“La valutazione del mainstreaming di genere, lezioni del 2014-2020 e prospettive per il futuro”. (sessione plenaria - intersezione GT pari opportunità e GT politiche europee)</a:t>
                      </a:r>
                    </a:p>
                    <a:p>
                      <a:pPr algn="just"/>
                      <a:endParaRPr lang="it-IT" sz="1400" kern="1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9955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1400" b="1" kern="100" dirty="0">
                          <a:solidFill>
                            <a:schemeClr val="tx1"/>
                          </a:solidFill>
                          <a:effectLst/>
                        </a:rPr>
                        <a:t>12/09/2025 </a:t>
                      </a:r>
                    </a:p>
                    <a:p>
                      <a:pPr algn="just"/>
                      <a:r>
                        <a:rPr lang="it-IT" sz="1400" b="1" kern="100" dirty="0">
                          <a:solidFill>
                            <a:schemeClr val="tx1"/>
                          </a:solidFill>
                          <a:effectLst/>
                        </a:rPr>
                        <a:t>Bari</a:t>
                      </a:r>
                      <a:endParaRPr lang="it-IT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it-IT" sz="1400" b="1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/>
                        <a:t>Gestione della </a:t>
                      </a:r>
                      <a:r>
                        <a:rPr lang="it-IT" sz="1400" dirty="0" err="1"/>
                        <a:t>Sparking</a:t>
                      </a:r>
                      <a:r>
                        <a:rPr lang="it-IT" sz="1400" dirty="0"/>
                        <a:t> </a:t>
                      </a:r>
                      <a:r>
                        <a:rPr lang="it-IT" sz="1400" dirty="0" err="1"/>
                        <a:t>Discussion</a:t>
                      </a:r>
                      <a:r>
                        <a:rPr lang="it-IT" sz="1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“</a:t>
                      </a:r>
                      <a:r>
                        <a:rPr lang="it-IT" sz="1400" dirty="0">
                          <a:solidFill>
                            <a:schemeClr val="bg1"/>
                          </a:solidFill>
                          <a:latin typeface="+mj-lt"/>
                        </a:rPr>
                        <a:t>Valutare la sostenibilità, rendere sostenibile la valutazione. La sfida delle politiche per l’infanzia</a:t>
                      </a:r>
                      <a:r>
                        <a:rPr lang="it-IT" sz="1400" kern="100" dirty="0">
                          <a:effectLst/>
                        </a:rPr>
                        <a:t>”</a:t>
                      </a:r>
                      <a:r>
                        <a:rPr lang="it-IT" sz="14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</a:p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036683"/>
                  </a:ext>
                </a:extLst>
              </a:tr>
            </a:tbl>
          </a:graphicData>
        </a:graphic>
      </p:graphicFrame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B11CBB4-671C-AA09-3905-B7642E6DA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4318538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o">
  <a:themeElements>
    <a:clrScheme name="Berlino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o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{9AB0B271-ADDD-3944-A619-396EA6649C1D}tf10001057</Template>
  <TotalTime>201</TotalTime>
  <Words>522</Words>
  <Application>Microsoft Macintosh PowerPoint</Application>
  <PresentationFormat>Widescreen</PresentationFormat>
  <Paragraphs>115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1" baseType="lpstr">
      <vt:lpstr>ACADEMY ENGRAVED LET PLAIN:1.0</vt:lpstr>
      <vt:lpstr>Aptos</vt:lpstr>
      <vt:lpstr>Arial</vt:lpstr>
      <vt:lpstr>Calibri</vt:lpstr>
      <vt:lpstr>Trebuchet MS</vt:lpstr>
      <vt:lpstr>Berlino</vt:lpstr>
      <vt:lpstr>Le più importanti attività realizzate dal GT Pari Opportunità </vt:lpstr>
      <vt:lpstr>Le più importanti attività realizzate dal GT Pari Opportunità </vt:lpstr>
      <vt:lpstr>Le più importanti attività realizzate dal GT Pari Opportunità </vt:lpstr>
      <vt:lpstr>Le più importanti attività realizzate dal GT Pari Opportunità </vt:lpstr>
      <vt:lpstr>Le più importanti attività realizzate dal GT Pari Opportunità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Alcune delle più importanti attività realizzate dal GT Pari Opportunità </dc:title>
  <dc:creator>Catina Balotta</dc:creator>
  <cp:lastModifiedBy>Catina Balotta</cp:lastModifiedBy>
  <cp:revision>15</cp:revision>
  <dcterms:created xsi:type="dcterms:W3CDTF">2024-05-21T08:05:04Z</dcterms:created>
  <dcterms:modified xsi:type="dcterms:W3CDTF">2025-11-19T14:32:15Z</dcterms:modified>
</cp:coreProperties>
</file>